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5143500" type="screen16x9"/>
  <p:notesSz cx="6858000" cy="9144000"/>
  <p:embeddedFontLst>
    <p:embeddedFont>
      <p:font typeface="Playfair Display" charset="0"/>
      <p:regular r:id="rId26"/>
      <p:bold r:id="rId27"/>
      <p:italic r:id="rId28"/>
      <p:boldItalic r:id="rId29"/>
    </p:embeddedFont>
    <p:embeddedFont>
      <p:font typeface="Montserrat" charset="0"/>
      <p:regular r:id="rId30"/>
      <p:bold r:id="rId31"/>
      <p:italic r:id="rId32"/>
      <p:boldItalic r:id="rId33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-101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7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font" Target="fonts/font5.fntdata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Google Shape;3;n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15" name="Google Shape;4;n"/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>
              <a:sym typeface="Arial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L="457200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1pPr>
    <a:lvl2pPr marL="742950" lvl="1" indent="-2857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2pPr>
    <a:lvl3pPr marL="1143000" lvl="2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3pPr>
    <a:lvl4pPr marL="1600200" lvl="3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4pPr>
    <a:lvl5pPr marL="2057400" lvl="4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Google Shape;55;p:notes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15362" name="Google Shape;56;p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Google Shape;109;g60223fd93f_0_131:notes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3794" name="Google Shape;110;g60223fd93f_0_131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Google Shape;115;g60223fd93f_0_136:notes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5842" name="Google Shape;116;g60223fd93f_0_136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Google Shape;121;g60223fd93f_0_141:notes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7890" name="Google Shape;122;g60223fd93f_0_141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Google Shape;127;g60223fd93f_0_146:notes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9938" name="Google Shape;128;g60223fd93f_0_146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Google Shape;133;g60223fd93f_0_151:notes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41986" name="Google Shape;134;g60223fd93f_0_151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Google Shape;139;g60223fd93f_0_156:notes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44034" name="Google Shape;140;g60223fd93f_0_156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Google Shape;145;g60223fd93f_0_161:notes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46082" name="Google Shape;146;g60223fd93f_0_161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Google Shape;151;g60223fd93f_0_166:notes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48130" name="Google Shape;152;g60223fd93f_0_166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Google Shape;157;g60223fd93f_0_171:notes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50178" name="Google Shape;158;g60223fd93f_0_171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Google Shape;163;g60223fd93f_0_176:notes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52226" name="Google Shape;164;g60223fd93f_0_176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Google Shape;61;g60223fd93f_0_47:notes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17410" name="Google Shape;62;g60223fd93f_0_47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Google Shape;169;g60223fd93f_0_181:notes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54274" name="Google Shape;170;g60223fd93f_0_181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Google Shape;175;g60223fd93f_0_186:notes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56322" name="Google Shape;176;g60223fd93f_0_186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Google Shape;67;g60223fd93f_0_191:notes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19458" name="Google Shape;68;g60223fd93f_0_191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Google Shape;73;g60223fd93f_0_101:notes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21506" name="Google Shape;74;g60223fd93f_0_101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Google Shape;79;g60223fd93f_0_106:notes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23554" name="Google Shape;80;g60223fd93f_0_106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Google Shape;85;g60223fd93f_0_121:notes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25602" name="Google Shape;86;g60223fd93f_0_121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Google Shape;91;g60223fd93f_0_126:notes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27650" name="Google Shape;92;g60223fd93f_0_126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Google Shape;97;g60223fd93f_0_111:notes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29698" name="Google Shape;98;g60223fd93f_0_111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Google Shape;103;g60223fd93f_0_116:notes"/>
          <p:cNvSpPr>
            <a:spLocks noGrp="1" noRot="1" noChangeAspec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1746" name="Google Shape;104;g60223fd93f_0_116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solidFill>
          <a:schemeClr val="tx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0;p2"/>
          <p:cNvSpPr>
            <a:spLocks noChangeArrowheads="1"/>
          </p:cNvSpPr>
          <p:nvPr/>
        </p:nvSpPr>
        <p:spPr bwMode="auto">
          <a:xfrm>
            <a:off x="4286250" y="0"/>
            <a:ext cx="73025" cy="51435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  <a:defRPr/>
            </a:pPr>
            <a:endParaRPr lang="en-US"/>
          </a:p>
        </p:txBody>
      </p:sp>
      <p:sp>
        <p:nvSpPr>
          <p:cNvPr id="5" name="Google Shape;11;p2"/>
          <p:cNvSpPr/>
          <p:nvPr/>
        </p:nvSpPr>
        <p:spPr>
          <a:xfrm>
            <a:off x="4357688" y="0"/>
            <a:ext cx="385445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lIns="91425" tIns="91425" rIns="91425" bIns="91425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="ctr"/>
          <a:lstStyle>
            <a:lvl1pPr lv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spcFirstLastPara="1" anchor="ctr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6" name="Google Shape;14;p2"/>
          <p:cNvSpPr txBox="1">
            <a:spLocks noGrp="1"/>
          </p:cNvSpPr>
          <p:nvPr>
            <p:ph type="sldNum" idx="10"/>
          </p:nvPr>
        </p:nvSpPr>
        <p:spPr bwMode="auto">
          <a:xfrm>
            <a:off x="8497888" y="4689475"/>
            <a:ext cx="549275" cy="3921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000">
                <a:latin typeface="Playfair Display"/>
                <a:sym typeface="Playfair Display"/>
              </a:defRPr>
            </a:lvl1pPr>
          </a:lstStyle>
          <a:p>
            <a:pPr>
              <a:defRPr/>
            </a:pPr>
            <a:fld id="{4E7EB6C9-0618-46D7-84DF-8199C4D02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anchor="b"/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150" y="444500"/>
            <a:ext cx="8521700" cy="573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150" y="1233488"/>
            <a:ext cx="8521700" cy="3335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bg>
      <p:bgPr>
        <a:solidFill>
          <a:schemeClr val="accent5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6;p3"/>
          <p:cNvSpPr>
            <a:spLocks noChangeArrowheads="1"/>
          </p:cNvSpPr>
          <p:nvPr/>
        </p:nvSpPr>
        <p:spPr bwMode="auto">
          <a:xfrm rot="5400000">
            <a:off x="4550569" y="-497681"/>
            <a:ext cx="42863" cy="84550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  <a:defRPr/>
            </a:pPr>
            <a:endParaRPr lang="en-US"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="ctr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4" name="Google Shape;18;p3"/>
          <p:cNvSpPr txBox="1">
            <a:spLocks noGrp="1"/>
          </p:cNvSpPr>
          <p:nvPr>
            <p:ph type="sldNum" idx="10"/>
          </p:nvPr>
        </p:nvSpPr>
        <p:spPr bwMode="auto">
          <a:xfrm>
            <a:off x="8497888" y="4689475"/>
            <a:ext cx="549275" cy="3921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000">
                <a:solidFill>
                  <a:srgbClr val="FFFFFF"/>
                </a:solidFill>
                <a:latin typeface="Playfair Display"/>
                <a:sym typeface="Playfair Display"/>
              </a:defRPr>
            </a:lvl1pPr>
          </a:lstStyle>
          <a:p>
            <a:pPr>
              <a:defRPr/>
            </a:pPr>
            <a:fld id="{DABDB7D7-1BE0-4456-9D94-EA6436371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="b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="ctr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" name="Google Shape;37;p8"/>
          <p:cNvSpPr txBox="1">
            <a:spLocks noGrp="1"/>
          </p:cNvSpPr>
          <p:nvPr>
            <p:ph type="sldNum" idx="10"/>
          </p:nvPr>
        </p:nvSpPr>
        <p:spPr bwMode="auto">
          <a:xfrm>
            <a:off x="8497888" y="4689475"/>
            <a:ext cx="549275" cy="3921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000">
                <a:solidFill>
                  <a:srgbClr val="FFFFFF"/>
                </a:solidFill>
                <a:latin typeface="Playfair Display"/>
                <a:sym typeface="Playfair Display"/>
              </a:defRPr>
            </a:lvl1pPr>
          </a:lstStyle>
          <a:p>
            <a:pPr>
              <a:defRPr/>
            </a:pPr>
            <a:fld id="{51A75716-619B-4525-A626-6EC7EA2A1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39;p9"/>
          <p:cNvSpPr>
            <a:spLocks noChangeArrowheads="1"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  <a:defRPr/>
            </a:pPr>
            <a:endParaRPr lang="en-US"/>
          </a:p>
        </p:txBody>
      </p:sp>
      <p:cxnSp>
        <p:nvCxnSpPr>
          <p:cNvPr id="6" name="Google Shape;40;p9"/>
          <p:cNvCxnSpPr>
            <a:cxnSpLocks noChangeShapeType="1"/>
          </p:cNvCxnSpPr>
          <p:nvPr/>
        </p:nvCxnSpPr>
        <p:spPr bwMode="auto">
          <a:xfrm>
            <a:off x="5029200" y="4495800"/>
            <a:ext cx="468313" cy="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="b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7" name="Google Shape;44;p9"/>
          <p:cNvSpPr txBox="1">
            <a:spLocks noGrp="1"/>
          </p:cNvSpPr>
          <p:nvPr>
            <p:ph type="sldNum" idx="10"/>
          </p:nvPr>
        </p:nvSpPr>
        <p:spPr bwMode="auto">
          <a:xfrm>
            <a:off x="8497888" y="4689475"/>
            <a:ext cx="549275" cy="3921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000">
                <a:latin typeface="Playfair Display"/>
                <a:sym typeface="Playfair Display"/>
              </a:defRPr>
            </a:lvl1pPr>
          </a:lstStyle>
          <a:p>
            <a:pPr>
              <a:defRPr/>
            </a:pPr>
            <a:fld id="{90E99239-0E12-4E8A-9082-B989804B4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o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150" y="444500"/>
            <a:ext cx="8521700" cy="573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027" name="Google Shape;7;p1"/>
          <p:cNvSpPr txBox="1">
            <a:spLocks noGrp="1"/>
          </p:cNvSpPr>
          <p:nvPr>
            <p:ph type="body" idx="1"/>
          </p:nvPr>
        </p:nvSpPr>
        <p:spPr bwMode="auto">
          <a:xfrm>
            <a:off x="311150" y="1233488"/>
            <a:ext cx="8521700" cy="333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>
              <a:sym typeface="Arial" charset="0"/>
            </a:endParaRPr>
          </a:p>
        </p:txBody>
      </p:sp>
      <p:sp>
        <p:nvSpPr>
          <p:cNvPr id="1028" name="Google Shape;8;p1"/>
          <p:cNvSpPr txBox="1">
            <a:spLocks noGrp="1"/>
          </p:cNvSpPr>
          <p:nvPr/>
        </p:nvSpPr>
        <p:spPr bwMode="auto">
          <a:xfrm>
            <a:off x="8497888" y="4689475"/>
            <a:ext cx="549275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r">
              <a:buClr>
                <a:srgbClr val="000000"/>
              </a:buClr>
              <a:buFont typeface="Arial" charset="0"/>
              <a:buNone/>
              <a:defRPr/>
            </a:pPr>
            <a:fld id="{1DD9023A-8418-43CF-B437-D3E6D5A9BE63}" type="slidenum">
              <a:rPr lang="en-US" sz="1000">
                <a:latin typeface="Playfair Display"/>
                <a:sym typeface="Playfair Display"/>
              </a:rPr>
              <a:pPr algn="r">
                <a:buClr>
                  <a:srgbClr val="000000"/>
                </a:buClr>
                <a:buFont typeface="Arial" charset="0"/>
                <a:buNone/>
                <a:defRPr/>
              </a:pPr>
              <a:t>‹#›</a:t>
            </a:fld>
            <a:endParaRPr lang="en-US" sz="1000">
              <a:latin typeface="Playfair Display"/>
              <a:sym typeface="Playfair Display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0" r:id="rId3"/>
    <p:sldLayoutId id="2147483669" r:id="rId4"/>
    <p:sldLayoutId id="2147483668" r:id="rId5"/>
    <p:sldLayoutId id="2147483667" r:id="rId6"/>
    <p:sldLayoutId id="2147483674" r:id="rId7"/>
    <p:sldLayoutId id="2147483675" r:id="rId8"/>
    <p:sldLayoutId id="2147483666" r:id="rId9"/>
    <p:sldLayoutId id="2147483665" r:id="rId10"/>
    <p:sldLayoutId id="2147483664" r:id="rId11"/>
    <p:sldLayoutId id="2147483671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defRPr/>
            </a:pPr>
            <a:r>
              <a:rPr lang="sr"/>
              <a:t>1-13 TRGOVCI</a:t>
            </a:r>
            <a:endParaRPr/>
          </a:p>
        </p:txBody>
      </p:sp>
      <p:sp>
        <p:nvSpPr>
          <p:cNvPr id="14338" name="Google Shape;59;p13"/>
          <p:cNvSpPr txBox="1">
            <a:spLocks noGrp="1"/>
          </p:cNvSpPr>
          <p:nvPr>
            <p:ph type="subTitle" idx="1"/>
          </p:nvPr>
        </p:nvSpPr>
        <p:spPr>
          <a:xfrm>
            <a:off x="344488" y="3551238"/>
            <a:ext cx="4910137" cy="577850"/>
          </a:xfrm>
          <a:solidFill>
            <a:schemeClr val="bg2"/>
          </a:solidFill>
        </p:spPr>
        <p:txBody>
          <a:bodyPr/>
          <a:lstStyle/>
          <a:p>
            <a:pPr marL="457200" indent="-381000"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Montserrat"/>
              <a:buAutoNum type="arabicPeriod"/>
            </a:pPr>
            <a:r>
              <a:rPr lang="en-US" smtClean="0">
                <a:solidFill>
                  <a:srgbClr val="FFFFFF"/>
                </a:solidFill>
                <a:cs typeface="Arial" charset="0"/>
              </a:rPr>
              <a:t>POJAM TRGOVINE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defRPr/>
            </a:pPr>
            <a:r>
              <a:rPr lang="sr"/>
              <a:t>5. Definiši trgovinu: (dopuni)</a:t>
            </a:r>
            <a:endParaRPr/>
          </a:p>
        </p:txBody>
      </p:sp>
      <p:sp>
        <p:nvSpPr>
          <p:cNvPr id="32770" name="Google Shape;113;p22"/>
          <p:cNvSpPr txBox="1">
            <a:spLocks noGrp="1"/>
          </p:cNvSpPr>
          <p:nvPr>
            <p:ph type="body" idx="1"/>
          </p:nvPr>
        </p:nvSpPr>
        <p:spPr>
          <a:xfrm>
            <a:off x="311150" y="1233488"/>
            <a:ext cx="8521700" cy="3335337"/>
          </a:xfrm>
        </p:spPr>
        <p:txBody>
          <a:bodyPr/>
          <a:lstStyle/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Playfair Display"/>
              <a:buNone/>
            </a:pPr>
            <a:endParaRPr lang="en-US" sz="1800" smtClean="0">
              <a:latin typeface="Playfair Display"/>
              <a:cs typeface="Arial" charset="0"/>
              <a:sym typeface="Playfair Display"/>
            </a:endParaRP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Font typeface="Playfair Display"/>
              <a:buNone/>
            </a:pPr>
            <a:r>
              <a:rPr lang="en-US" sz="3000" smtClean="0">
                <a:latin typeface="Playfair Display"/>
                <a:cs typeface="Arial" charset="0"/>
                <a:sym typeface="Playfair Display"/>
              </a:rPr>
              <a:t>Trgovina je privredna delatnost koja se bavi __________________________________ </a:t>
            </a: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Font typeface="Playfair Display"/>
              <a:buNone/>
            </a:pPr>
            <a:r>
              <a:rPr lang="en-US" sz="3000" smtClean="0">
                <a:latin typeface="Playfair Display"/>
                <a:cs typeface="Arial" charset="0"/>
                <a:sym typeface="Playfair Display"/>
              </a:rPr>
              <a:t>__________________________________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defRPr/>
            </a:pPr>
            <a:r>
              <a:rPr lang="sr"/>
              <a:t>5. Definiši trgovinu: (dopuni)</a:t>
            </a:r>
            <a:endParaRPr/>
          </a:p>
        </p:txBody>
      </p:sp>
      <p:sp>
        <p:nvSpPr>
          <p:cNvPr id="34818" name="Google Shape;119;p23"/>
          <p:cNvSpPr txBox="1">
            <a:spLocks noGrp="1"/>
          </p:cNvSpPr>
          <p:nvPr>
            <p:ph type="body" idx="1"/>
          </p:nvPr>
        </p:nvSpPr>
        <p:spPr>
          <a:xfrm>
            <a:off x="311150" y="1233488"/>
            <a:ext cx="8521700" cy="3335337"/>
          </a:xfrm>
        </p:spPr>
        <p:txBody>
          <a:bodyPr/>
          <a:lstStyle/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Playfair Display"/>
              <a:buNone/>
            </a:pPr>
            <a:endParaRPr lang="en-US" sz="1800" smtClean="0">
              <a:latin typeface="Playfair Display"/>
              <a:cs typeface="Arial" charset="0"/>
              <a:sym typeface="Playfair Display"/>
            </a:endParaRP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Font typeface="Playfair Display"/>
              <a:buNone/>
            </a:pPr>
            <a:r>
              <a:rPr lang="en-US" sz="3000" smtClean="0">
                <a:latin typeface="Playfair Display"/>
                <a:cs typeface="Arial" charset="0"/>
                <a:sym typeface="Playfair Display"/>
              </a:rPr>
              <a:t>Trgovina je privredna delatnost koja se bavi __ </a:t>
            </a: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Font typeface="Playfair Display"/>
              <a:buNone/>
            </a:pPr>
            <a:r>
              <a:rPr lang="en-US" sz="3000" b="1" smtClean="0">
                <a:solidFill>
                  <a:srgbClr val="FF0000"/>
                </a:solidFill>
                <a:latin typeface="Playfair Display"/>
                <a:cs typeface="Arial" charset="0"/>
                <a:sym typeface="Playfair Display"/>
              </a:rPr>
              <a:t>prometom robe tj. posredovanjem između proizvođača i potrošača</a:t>
            </a:r>
            <a:r>
              <a:rPr lang="en-US" sz="3000" smtClean="0">
                <a:latin typeface="Playfair Display"/>
                <a:cs typeface="Arial" charset="0"/>
                <a:sym typeface="Playfair Display"/>
              </a:rPr>
              <a:t> </a:t>
            </a: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Font typeface="Playfair Display"/>
              <a:buNone/>
            </a:pPr>
            <a:r>
              <a:rPr lang="en-US" sz="3000" smtClean="0">
                <a:latin typeface="Playfair Display"/>
                <a:cs typeface="Arial" charset="0"/>
                <a:sym typeface="Playfair Display"/>
              </a:rPr>
              <a:t>__________________________________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defRPr/>
            </a:pPr>
            <a:r>
              <a:rPr lang="sr"/>
              <a:t>6. Robne funkcije trgovine su:</a:t>
            </a:r>
            <a:endParaRPr/>
          </a:p>
        </p:txBody>
      </p:sp>
      <p:sp>
        <p:nvSpPr>
          <p:cNvPr id="125" name="Google Shape;125;p24"/>
          <p:cNvSpPr txBox="1">
            <a:spLocks noGrp="1"/>
          </p:cNvSpPr>
          <p:nvPr>
            <p:ph type="body" idx="1"/>
          </p:nvPr>
        </p:nvSpPr>
        <p:spPr>
          <a:xfrm>
            <a:off x="311150" y="1233488"/>
            <a:ext cx="8521700" cy="3335337"/>
          </a:xfrm>
        </p:spPr>
        <p:txBody>
          <a:bodyPr/>
          <a:lstStyle/>
          <a:p>
            <a:pPr marL="0" indent="0" eaLnBrk="1" fontAlgn="auto" hangingPunct="1">
              <a:lnSpc>
                <a:spcPct val="115000"/>
              </a:lnSpc>
              <a:buClr>
                <a:schemeClr val="dk2"/>
              </a:buClr>
              <a:buFont typeface="Playfair Display"/>
              <a:buNone/>
              <a:defRPr/>
            </a:pPr>
            <a:endParaRPr sz="1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19100" eaLnBrk="1" fontAlgn="auto" hangingPunct="1">
              <a:lnSpc>
                <a:spcPct val="115000"/>
              </a:lnSpc>
              <a:spcBef>
                <a:spcPts val="1600"/>
              </a:spcBef>
              <a:buClr>
                <a:schemeClr val="dk2"/>
              </a:buClr>
              <a:buSzPts val="3000"/>
              <a:buFont typeface="Playfair Display"/>
              <a:buAutoNum type="alphaLcParenR"/>
              <a:defRPr/>
            </a:pPr>
            <a:r>
              <a:rPr lang="sr" sz="3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_________________________ </a:t>
            </a:r>
            <a:endParaRPr sz="3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19100" eaLnBrk="1" fontAlgn="auto" hangingPunct="1">
              <a:lnSpc>
                <a:spcPct val="115000"/>
              </a:lnSpc>
              <a:buClr>
                <a:schemeClr val="dk2"/>
              </a:buClr>
              <a:buSzPts val="3000"/>
              <a:buFont typeface="Playfair Display"/>
              <a:buAutoNum type="alphaLcParenR"/>
              <a:defRPr/>
            </a:pPr>
            <a:r>
              <a:rPr lang="sr" sz="3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_________________________ </a:t>
            </a:r>
            <a:endParaRPr sz="3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19100" eaLnBrk="1" fontAlgn="auto" hangingPunct="1">
              <a:lnSpc>
                <a:spcPct val="115000"/>
              </a:lnSpc>
              <a:buClr>
                <a:schemeClr val="dk2"/>
              </a:buClr>
              <a:buSzPts val="3000"/>
              <a:buFont typeface="Playfair Display"/>
              <a:buAutoNum type="alphaLcParenR"/>
              <a:defRPr/>
            </a:pPr>
            <a:r>
              <a:rPr lang="sr" sz="3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_________________________ </a:t>
            </a:r>
            <a:endParaRPr sz="3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eaLnBrk="1" fontAlgn="auto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None/>
              <a:defRPr/>
            </a:pPr>
            <a:endParaRPr sz="3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defRPr/>
            </a:pPr>
            <a:r>
              <a:rPr lang="sr"/>
              <a:t>6. Robne funkcije trgovine su:</a:t>
            </a:r>
            <a:endParaRPr/>
          </a:p>
        </p:txBody>
      </p:sp>
      <p:sp>
        <p:nvSpPr>
          <p:cNvPr id="131" name="Google Shape;131;p25"/>
          <p:cNvSpPr txBox="1">
            <a:spLocks noGrp="1"/>
          </p:cNvSpPr>
          <p:nvPr>
            <p:ph type="body" idx="1"/>
          </p:nvPr>
        </p:nvSpPr>
        <p:spPr>
          <a:xfrm>
            <a:off x="311150" y="1233488"/>
            <a:ext cx="8521700" cy="3335337"/>
          </a:xfrm>
        </p:spPr>
        <p:txBody>
          <a:bodyPr/>
          <a:lstStyle/>
          <a:p>
            <a:pPr marL="0" indent="0" eaLnBrk="1" fontAlgn="auto" hangingPunct="1">
              <a:lnSpc>
                <a:spcPct val="115000"/>
              </a:lnSpc>
              <a:buClr>
                <a:schemeClr val="dk2"/>
              </a:buClr>
              <a:buFont typeface="Playfair Display"/>
              <a:buNone/>
              <a:defRPr/>
            </a:pPr>
            <a:endParaRPr sz="1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19100" eaLnBrk="1" fontAlgn="auto" hangingPunct="1">
              <a:lnSpc>
                <a:spcPct val="115000"/>
              </a:lnSpc>
              <a:spcBef>
                <a:spcPts val="1600"/>
              </a:spcBef>
              <a:buClr>
                <a:srgbClr val="FF0000"/>
              </a:buClr>
              <a:buSzPts val="3000"/>
              <a:buFont typeface="Playfair Display"/>
              <a:buAutoNum type="alphaLcParenR"/>
              <a:defRPr/>
            </a:pPr>
            <a:r>
              <a:rPr lang="sr" sz="3000" b="1">
                <a:solidFill>
                  <a:srgbClr val="FF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Kvalitativna</a:t>
            </a:r>
            <a:endParaRPr sz="3000" b="1">
              <a:solidFill>
                <a:srgbClr val="FF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19100" eaLnBrk="1" fontAlgn="auto" hangingPunct="1">
              <a:lnSpc>
                <a:spcPct val="115000"/>
              </a:lnSpc>
              <a:buClr>
                <a:srgbClr val="FF0000"/>
              </a:buClr>
              <a:buSzPts val="3000"/>
              <a:buFont typeface="Playfair Display"/>
              <a:buAutoNum type="alphaLcParenR"/>
              <a:defRPr/>
            </a:pPr>
            <a:r>
              <a:rPr lang="sr" sz="3000" b="1">
                <a:solidFill>
                  <a:srgbClr val="FF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Kvantitativna</a:t>
            </a:r>
            <a:endParaRPr sz="3000" b="1">
              <a:solidFill>
                <a:srgbClr val="FF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19100" eaLnBrk="1" fontAlgn="auto" hangingPunct="1">
              <a:lnSpc>
                <a:spcPct val="115000"/>
              </a:lnSpc>
              <a:buClr>
                <a:srgbClr val="FF0000"/>
              </a:buClr>
              <a:buSzPts val="3000"/>
              <a:buFont typeface="Playfair Display"/>
              <a:buAutoNum type="alphaLcParenR"/>
              <a:defRPr/>
            </a:pPr>
            <a:r>
              <a:rPr lang="sr" sz="3000" b="1">
                <a:solidFill>
                  <a:srgbClr val="FF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Asortimanska</a:t>
            </a:r>
            <a:endParaRPr sz="3000" b="1">
              <a:solidFill>
                <a:srgbClr val="FF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6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defRPr/>
            </a:pPr>
            <a:r>
              <a:rPr lang="sr"/>
              <a:t>7. Šta se podrazumeva pod kvalitetom robe?</a:t>
            </a:r>
            <a:endParaRPr/>
          </a:p>
        </p:txBody>
      </p:sp>
      <p:sp>
        <p:nvSpPr>
          <p:cNvPr id="40962" name="Google Shape;137;p26"/>
          <p:cNvSpPr txBox="1">
            <a:spLocks noGrp="1"/>
          </p:cNvSpPr>
          <p:nvPr>
            <p:ph type="body" idx="1"/>
          </p:nvPr>
        </p:nvSpPr>
        <p:spPr>
          <a:xfrm>
            <a:off x="311150" y="1233488"/>
            <a:ext cx="8521700" cy="3335337"/>
          </a:xfrm>
        </p:spPr>
        <p:txBody>
          <a:bodyPr/>
          <a:lstStyle/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Playfair Display"/>
              <a:buNone/>
            </a:pPr>
            <a:endParaRPr lang="en-US" sz="1800" smtClean="0">
              <a:latin typeface="Playfair Display"/>
              <a:cs typeface="Arial" charset="0"/>
              <a:sym typeface="Playfair Display"/>
            </a:endParaRP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Font typeface="Playfair Display"/>
              <a:buNone/>
            </a:pPr>
            <a:endParaRPr lang="en-US" sz="1800" smtClean="0">
              <a:latin typeface="Playfair Display"/>
              <a:cs typeface="Arial" charset="0"/>
              <a:sym typeface="Playfair Display"/>
            </a:endParaRP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Font typeface="Playfair Display"/>
              <a:buNone/>
            </a:pPr>
            <a:r>
              <a:rPr lang="en-US" sz="1800" smtClean="0">
                <a:latin typeface="Playfair Display"/>
                <a:cs typeface="Arial" charset="0"/>
                <a:sym typeface="Playfair Display"/>
              </a:rPr>
              <a:t>________________________________________________________ </a:t>
            </a: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Font typeface="Playfair Display"/>
              <a:buNone/>
            </a:pPr>
            <a:r>
              <a:rPr lang="en-US" sz="1800" smtClean="0">
                <a:latin typeface="Playfair Display"/>
                <a:cs typeface="Arial" charset="0"/>
                <a:sym typeface="Playfair Display"/>
              </a:rPr>
              <a:t>________________________________________________________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7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defRPr/>
            </a:pPr>
            <a:r>
              <a:rPr lang="sr"/>
              <a:t>7. Šta se podrazumeva pod kvalitetom robe?</a:t>
            </a:r>
            <a:endParaRPr/>
          </a:p>
        </p:txBody>
      </p:sp>
      <p:sp>
        <p:nvSpPr>
          <p:cNvPr id="43010" name="Google Shape;143;p27"/>
          <p:cNvSpPr txBox="1">
            <a:spLocks noGrp="1"/>
          </p:cNvSpPr>
          <p:nvPr>
            <p:ph type="body" idx="1"/>
          </p:nvPr>
        </p:nvSpPr>
        <p:spPr>
          <a:xfrm>
            <a:off x="311150" y="1233488"/>
            <a:ext cx="8521700" cy="3335337"/>
          </a:xfrm>
        </p:spPr>
        <p:txBody>
          <a:bodyPr/>
          <a:lstStyle/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Playfair Display"/>
              <a:buNone/>
            </a:pPr>
            <a:endParaRPr lang="en-US" sz="1800" smtClean="0">
              <a:latin typeface="Playfair Display"/>
              <a:cs typeface="Arial" charset="0"/>
              <a:sym typeface="Playfair Display"/>
            </a:endParaRP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Font typeface="Playfair Display"/>
              <a:buNone/>
            </a:pPr>
            <a:endParaRPr lang="en-US" sz="1800" smtClean="0">
              <a:latin typeface="Playfair Display"/>
              <a:cs typeface="Arial" charset="0"/>
              <a:sym typeface="Playfair Display"/>
            </a:endParaRP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Font typeface="Playfair Display"/>
              <a:buNone/>
            </a:pPr>
            <a:r>
              <a:rPr lang="en-US" sz="1800" smtClean="0">
                <a:latin typeface="Playfair Display"/>
                <a:cs typeface="Arial" charset="0"/>
                <a:sym typeface="Playfair Display"/>
              </a:rPr>
              <a:t>__</a:t>
            </a:r>
            <a:r>
              <a:rPr lang="en-US" sz="3000" smtClean="0">
                <a:solidFill>
                  <a:srgbClr val="FF0000"/>
                </a:solidFill>
                <a:latin typeface="Playfair Display"/>
                <a:cs typeface="Arial" charset="0"/>
                <a:sym typeface="Playfair Display"/>
              </a:rPr>
              <a:t>fizička i hemijska svojstva robe </a:t>
            </a: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Font typeface="Playfair Display"/>
              <a:buNone/>
            </a:pPr>
            <a:endParaRPr lang="en-US" sz="1800" smtClean="0">
              <a:latin typeface="Playfair Display"/>
              <a:cs typeface="Arial" charset="0"/>
              <a:sym typeface="Playfair Displa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8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defRPr/>
            </a:pPr>
            <a:r>
              <a:rPr lang="sr"/>
              <a:t>8. Šta se podrazumeva pod kvantitetom robe?</a:t>
            </a:r>
            <a:endParaRPr/>
          </a:p>
        </p:txBody>
      </p:sp>
      <p:sp>
        <p:nvSpPr>
          <p:cNvPr id="45058" name="Google Shape;149;p28"/>
          <p:cNvSpPr txBox="1">
            <a:spLocks noGrp="1"/>
          </p:cNvSpPr>
          <p:nvPr>
            <p:ph type="body" idx="1"/>
          </p:nvPr>
        </p:nvSpPr>
        <p:spPr>
          <a:xfrm>
            <a:off x="311150" y="1233488"/>
            <a:ext cx="8521700" cy="3335337"/>
          </a:xfrm>
        </p:spPr>
        <p:txBody>
          <a:bodyPr/>
          <a:lstStyle/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Playfair Display"/>
              <a:buNone/>
            </a:pPr>
            <a:endParaRPr lang="en-US" sz="1800" smtClean="0">
              <a:latin typeface="Playfair Display"/>
              <a:cs typeface="Arial" charset="0"/>
              <a:sym typeface="Playfair Display"/>
            </a:endParaRP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Font typeface="Playfair Display"/>
              <a:buNone/>
            </a:pPr>
            <a:r>
              <a:rPr lang="en-US" sz="1800" smtClean="0">
                <a:latin typeface="Playfair Display"/>
                <a:cs typeface="Arial" charset="0"/>
                <a:sym typeface="Playfair Display"/>
              </a:rPr>
              <a:t>_____________________________________________________ </a:t>
            </a: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Font typeface="Playfair Display"/>
              <a:buNone/>
            </a:pPr>
            <a:r>
              <a:rPr lang="en-US" sz="1800" smtClean="0">
                <a:latin typeface="Playfair Display"/>
                <a:cs typeface="Arial" charset="0"/>
                <a:sym typeface="Playfair Display"/>
              </a:rPr>
              <a:t>______________________________________________________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9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defRPr/>
            </a:pPr>
            <a:r>
              <a:rPr lang="sr"/>
              <a:t>8. Šta se podrazumeva pod kvantitetom robe?</a:t>
            </a:r>
            <a:endParaRPr/>
          </a:p>
        </p:txBody>
      </p:sp>
      <p:sp>
        <p:nvSpPr>
          <p:cNvPr id="47106" name="Google Shape;155;p29"/>
          <p:cNvSpPr txBox="1">
            <a:spLocks noGrp="1"/>
          </p:cNvSpPr>
          <p:nvPr>
            <p:ph type="body" idx="1"/>
          </p:nvPr>
        </p:nvSpPr>
        <p:spPr>
          <a:xfrm>
            <a:off x="311150" y="1233488"/>
            <a:ext cx="8521700" cy="3335337"/>
          </a:xfrm>
        </p:spPr>
        <p:txBody>
          <a:bodyPr/>
          <a:lstStyle/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Playfair Display"/>
              <a:buNone/>
            </a:pPr>
            <a:endParaRPr lang="en-US" sz="1800" smtClean="0">
              <a:latin typeface="Playfair Display"/>
              <a:cs typeface="Arial" charset="0"/>
              <a:sym typeface="Playfair Display"/>
            </a:endParaRP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Font typeface="Playfair Display"/>
              <a:buNone/>
            </a:pPr>
            <a:r>
              <a:rPr lang="en-US" sz="3000" b="1" smtClean="0">
                <a:solidFill>
                  <a:srgbClr val="FF0000"/>
                </a:solidFill>
                <a:latin typeface="Playfair Display"/>
                <a:cs typeface="Arial" charset="0"/>
                <a:sym typeface="Playfair Display"/>
              </a:rPr>
              <a:t>brojno stanje robe izraženo nekom jedinicom mere (na primer: kg, m, l, kom. i slično)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defRPr/>
            </a:pPr>
            <a:r>
              <a:rPr lang="sr"/>
              <a:t>9. Šta se porazumeva pod asortimanom robe?</a:t>
            </a:r>
            <a:endParaRPr/>
          </a:p>
        </p:txBody>
      </p:sp>
      <p:sp>
        <p:nvSpPr>
          <p:cNvPr id="49154" name="Google Shape;161;p30"/>
          <p:cNvSpPr txBox="1">
            <a:spLocks noGrp="1"/>
          </p:cNvSpPr>
          <p:nvPr>
            <p:ph type="body" idx="1"/>
          </p:nvPr>
        </p:nvSpPr>
        <p:spPr>
          <a:xfrm>
            <a:off x="311150" y="1233488"/>
            <a:ext cx="8521700" cy="3335337"/>
          </a:xfrm>
        </p:spPr>
        <p:txBody>
          <a:bodyPr/>
          <a:lstStyle/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Playfair Display"/>
              <a:buNone/>
            </a:pPr>
            <a:endParaRPr lang="en-US" sz="1800" smtClean="0">
              <a:latin typeface="Playfair Display"/>
              <a:cs typeface="Arial" charset="0"/>
              <a:sym typeface="Playfair Display"/>
            </a:endParaRP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Font typeface="Playfair Display"/>
              <a:buNone/>
            </a:pPr>
            <a:endParaRPr lang="en-US" sz="1800" smtClean="0">
              <a:latin typeface="Playfair Display"/>
              <a:cs typeface="Arial" charset="0"/>
              <a:sym typeface="Playfair Display"/>
            </a:endParaRP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Font typeface="Playfair Display"/>
              <a:buNone/>
            </a:pPr>
            <a:r>
              <a:rPr lang="en-US" sz="1800" smtClean="0">
                <a:latin typeface="Playfair Display"/>
                <a:cs typeface="Arial" charset="0"/>
                <a:sym typeface="Playfair Display"/>
              </a:rPr>
              <a:t>____________________________________________________________________________________________________________________________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defRPr/>
            </a:pPr>
            <a:r>
              <a:rPr lang="sr"/>
              <a:t>9. Šta se porazumeva pod asortimanom robe?</a:t>
            </a:r>
            <a:endParaRPr/>
          </a:p>
        </p:txBody>
      </p:sp>
      <p:sp>
        <p:nvSpPr>
          <p:cNvPr id="51202" name="Google Shape;167;p31"/>
          <p:cNvSpPr txBox="1">
            <a:spLocks noGrp="1"/>
          </p:cNvSpPr>
          <p:nvPr>
            <p:ph type="body" idx="1"/>
          </p:nvPr>
        </p:nvSpPr>
        <p:spPr>
          <a:xfrm>
            <a:off x="311150" y="1233488"/>
            <a:ext cx="8521700" cy="3335337"/>
          </a:xfrm>
        </p:spPr>
        <p:txBody>
          <a:bodyPr/>
          <a:lstStyle/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Playfair Display"/>
              <a:buNone/>
            </a:pPr>
            <a:endParaRPr lang="en-US" sz="1800" smtClean="0">
              <a:latin typeface="Playfair Display"/>
              <a:cs typeface="Arial" charset="0"/>
              <a:sym typeface="Playfair Display"/>
            </a:endParaRP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Font typeface="Playfair Display"/>
              <a:buNone/>
            </a:pPr>
            <a:endParaRPr lang="en-US" sz="1800" smtClean="0">
              <a:latin typeface="Playfair Display"/>
              <a:cs typeface="Arial" charset="0"/>
              <a:sym typeface="Playfair Display"/>
            </a:endParaRP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Font typeface="Playfair Display"/>
              <a:buNone/>
            </a:pPr>
            <a:r>
              <a:rPr lang="en-US" sz="3000" b="1" smtClean="0">
                <a:solidFill>
                  <a:srgbClr val="FF0000"/>
                </a:solidFill>
                <a:latin typeface="Playfair Display"/>
                <a:cs typeface="Arial" charset="0"/>
                <a:sym typeface="Playfair Display"/>
              </a:rPr>
              <a:t>različita roba, različitog kvaliteta, od različitih proizvođača, različitog porekla...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19100" eaLnBrk="1" fontAlgn="auto" hangingPunct="1">
              <a:buFont typeface="Oswald"/>
              <a:buAutoNum type="arabicPeriod"/>
              <a:defRPr/>
            </a:pPr>
            <a:r>
              <a:rPr lang="sr"/>
              <a:t>POJAM TRGOVINE</a:t>
            </a:r>
            <a:endParaRPr/>
          </a:p>
        </p:txBody>
      </p:sp>
      <p:sp>
        <p:nvSpPr>
          <p:cNvPr id="16386" name="Google Shape;65;p14"/>
          <p:cNvSpPr txBox="1">
            <a:spLocks noGrp="1"/>
          </p:cNvSpPr>
          <p:nvPr>
            <p:ph type="body" idx="1"/>
          </p:nvPr>
        </p:nvSpPr>
        <p:spPr>
          <a:xfrm>
            <a:off x="311150" y="1233488"/>
            <a:ext cx="8521700" cy="3335337"/>
          </a:xfrm>
        </p:spPr>
        <p:txBody>
          <a:bodyPr/>
          <a:lstStyle/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Font typeface="Playfair Display"/>
              <a:buNone/>
            </a:pPr>
            <a:r>
              <a:rPr lang="en-US" sz="3600" smtClean="0">
                <a:latin typeface="Playfair Display"/>
                <a:cs typeface="Arial" charset="0"/>
                <a:sym typeface="Playfair Display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defRPr/>
            </a:pPr>
            <a:r>
              <a:rPr lang="sr"/>
              <a:t>10. Ključne poslovne funkcije trgovine? (zaokruži tačne odgovore)</a:t>
            </a:r>
            <a:endParaRPr/>
          </a:p>
        </p:txBody>
      </p:sp>
      <p:sp>
        <p:nvSpPr>
          <p:cNvPr id="173" name="Google Shape;173;p32"/>
          <p:cNvSpPr txBox="1">
            <a:spLocks noGrp="1"/>
          </p:cNvSpPr>
          <p:nvPr>
            <p:ph type="body" idx="1"/>
          </p:nvPr>
        </p:nvSpPr>
        <p:spPr>
          <a:xfrm>
            <a:off x="311150" y="1233488"/>
            <a:ext cx="8521700" cy="3335337"/>
          </a:xfrm>
        </p:spPr>
        <p:txBody>
          <a:bodyPr/>
          <a:lstStyle/>
          <a:p>
            <a:pPr marL="0" indent="0" eaLnBrk="1" fontAlgn="auto" hangingPunct="1">
              <a:lnSpc>
                <a:spcPct val="115000"/>
              </a:lnSpc>
              <a:buClr>
                <a:schemeClr val="dk2"/>
              </a:buClr>
              <a:buFont typeface="Playfair Display"/>
              <a:buNone/>
              <a:defRPr/>
            </a:pPr>
            <a:endParaRPr sz="1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06400" eaLnBrk="1" fontAlgn="auto" hangingPunct="1">
              <a:lnSpc>
                <a:spcPct val="115000"/>
              </a:lnSpc>
              <a:spcBef>
                <a:spcPts val="1600"/>
              </a:spcBef>
              <a:buClr>
                <a:schemeClr val="dk2"/>
              </a:buClr>
              <a:buSzPts val="2800"/>
              <a:buFont typeface="Playfair Display"/>
              <a:buAutoNum type="alphaLcParenR"/>
              <a:defRPr/>
            </a:pPr>
            <a:r>
              <a:rPr lang="sr" sz="2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reklama</a:t>
            </a:r>
            <a:endParaRPr sz="2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06400" eaLnBrk="1" fontAlgn="auto" hangingPunct="1">
              <a:lnSpc>
                <a:spcPct val="115000"/>
              </a:lnSpc>
              <a:buClr>
                <a:schemeClr val="dk2"/>
              </a:buClr>
              <a:buSzPts val="2800"/>
              <a:buFont typeface="Playfair Display"/>
              <a:buAutoNum type="alphaLcParenR"/>
              <a:defRPr/>
            </a:pPr>
            <a:r>
              <a:rPr lang="sr" sz="2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nabavka</a:t>
            </a:r>
            <a:endParaRPr sz="2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06400" eaLnBrk="1" fontAlgn="auto" hangingPunct="1">
              <a:lnSpc>
                <a:spcPct val="115000"/>
              </a:lnSpc>
              <a:buClr>
                <a:schemeClr val="dk2"/>
              </a:buClr>
              <a:buSzPts val="2800"/>
              <a:buFont typeface="Playfair Display"/>
              <a:buAutoNum type="alphaLcParenR"/>
              <a:defRPr/>
            </a:pPr>
            <a:r>
              <a:rPr lang="sr" sz="2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skladištenje i transport</a:t>
            </a:r>
            <a:endParaRPr sz="2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06400" eaLnBrk="1" fontAlgn="auto" hangingPunct="1">
              <a:lnSpc>
                <a:spcPct val="115000"/>
              </a:lnSpc>
              <a:buClr>
                <a:schemeClr val="dk2"/>
              </a:buClr>
              <a:buSzPts val="2800"/>
              <a:buFont typeface="Playfair Display"/>
              <a:buAutoNum type="alphaLcParenR"/>
              <a:defRPr/>
            </a:pPr>
            <a:r>
              <a:rPr lang="sr" sz="2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prodaja</a:t>
            </a:r>
            <a:endParaRPr sz="2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06400" eaLnBrk="1" fontAlgn="auto" hangingPunct="1">
              <a:lnSpc>
                <a:spcPct val="115000"/>
              </a:lnSpc>
              <a:buClr>
                <a:schemeClr val="dk2"/>
              </a:buClr>
              <a:buSzPts val="2800"/>
              <a:buFont typeface="Playfair Display"/>
              <a:buAutoNum type="alphaLcParenR"/>
              <a:defRPr/>
            </a:pPr>
            <a:r>
              <a:rPr lang="sr" sz="2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marketing</a:t>
            </a:r>
            <a:endParaRPr sz="2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06400" eaLnBrk="1" fontAlgn="auto" hangingPunct="1">
              <a:lnSpc>
                <a:spcPct val="115000"/>
              </a:lnSpc>
              <a:buClr>
                <a:schemeClr val="dk2"/>
              </a:buClr>
              <a:buSzPts val="2800"/>
              <a:buFont typeface="Playfair Display"/>
              <a:buAutoNum type="alphaLcParenR"/>
              <a:defRPr/>
            </a:pPr>
            <a:r>
              <a:rPr lang="sr" sz="2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finansije</a:t>
            </a:r>
            <a:endParaRPr sz="2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defRPr/>
            </a:pPr>
            <a:r>
              <a:rPr lang="sr"/>
              <a:t>10. Ključne poslovne funkcije trgovine? (zaokruži tačne odgovore)</a:t>
            </a:r>
            <a:endParaRPr/>
          </a:p>
        </p:txBody>
      </p:sp>
      <p:sp>
        <p:nvSpPr>
          <p:cNvPr id="179" name="Google Shape;179;p33"/>
          <p:cNvSpPr txBox="1">
            <a:spLocks noGrp="1"/>
          </p:cNvSpPr>
          <p:nvPr>
            <p:ph type="body" idx="1"/>
          </p:nvPr>
        </p:nvSpPr>
        <p:spPr>
          <a:xfrm>
            <a:off x="311150" y="1233488"/>
            <a:ext cx="8521700" cy="3335337"/>
          </a:xfrm>
        </p:spPr>
        <p:txBody>
          <a:bodyPr/>
          <a:lstStyle/>
          <a:p>
            <a:pPr marL="0" indent="0" eaLnBrk="1" fontAlgn="auto" hangingPunct="1">
              <a:lnSpc>
                <a:spcPct val="115000"/>
              </a:lnSpc>
              <a:buClr>
                <a:schemeClr val="dk2"/>
              </a:buClr>
              <a:buFont typeface="Playfair Display"/>
              <a:buNone/>
              <a:defRPr/>
            </a:pPr>
            <a:endParaRPr sz="1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06400" eaLnBrk="1" fontAlgn="auto" hangingPunct="1">
              <a:lnSpc>
                <a:spcPct val="115000"/>
              </a:lnSpc>
              <a:spcBef>
                <a:spcPts val="1600"/>
              </a:spcBef>
              <a:buClr>
                <a:schemeClr val="dk2"/>
              </a:buClr>
              <a:buSzPts val="2800"/>
              <a:buFont typeface="Playfair Display"/>
              <a:buAutoNum type="alphaLcParenR"/>
              <a:defRPr/>
            </a:pPr>
            <a:r>
              <a:rPr lang="sr" sz="2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reklama</a:t>
            </a:r>
            <a:endParaRPr sz="2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06400" eaLnBrk="1" fontAlgn="auto" hangingPunct="1">
              <a:lnSpc>
                <a:spcPct val="115000"/>
              </a:lnSpc>
              <a:buClr>
                <a:srgbClr val="FF0000"/>
              </a:buClr>
              <a:buSzPts val="2800"/>
              <a:buFont typeface="Playfair Display"/>
              <a:buAutoNum type="alphaLcParenR"/>
              <a:defRPr/>
            </a:pPr>
            <a:r>
              <a:rPr lang="sr" sz="2800" b="1">
                <a:solidFill>
                  <a:srgbClr val="FF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nabavka</a:t>
            </a:r>
            <a:endParaRPr sz="2800" b="1">
              <a:solidFill>
                <a:srgbClr val="FF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06400" eaLnBrk="1" fontAlgn="auto" hangingPunct="1">
              <a:lnSpc>
                <a:spcPct val="115000"/>
              </a:lnSpc>
              <a:buClr>
                <a:srgbClr val="FF0000"/>
              </a:buClr>
              <a:buSzPts val="2800"/>
              <a:buFont typeface="Playfair Display"/>
              <a:buAutoNum type="alphaLcParenR"/>
              <a:defRPr/>
            </a:pPr>
            <a:r>
              <a:rPr lang="sr" sz="2800" b="1">
                <a:solidFill>
                  <a:srgbClr val="FF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skladištenje i transport</a:t>
            </a:r>
            <a:endParaRPr sz="2800" b="1">
              <a:solidFill>
                <a:srgbClr val="FF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06400" eaLnBrk="1" fontAlgn="auto" hangingPunct="1">
              <a:lnSpc>
                <a:spcPct val="115000"/>
              </a:lnSpc>
              <a:buClr>
                <a:srgbClr val="FF0000"/>
              </a:buClr>
              <a:buSzPts val="2800"/>
              <a:buFont typeface="Playfair Display"/>
              <a:buAutoNum type="alphaLcParenR"/>
              <a:defRPr/>
            </a:pPr>
            <a:r>
              <a:rPr lang="sr" sz="2800" b="1">
                <a:solidFill>
                  <a:srgbClr val="FF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prodaja</a:t>
            </a:r>
            <a:endParaRPr sz="2800" b="1">
              <a:solidFill>
                <a:srgbClr val="FF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06400" eaLnBrk="1" fontAlgn="auto" hangingPunct="1">
              <a:lnSpc>
                <a:spcPct val="115000"/>
              </a:lnSpc>
              <a:buClr>
                <a:schemeClr val="dk2"/>
              </a:buClr>
              <a:buSzPts val="2800"/>
              <a:buFont typeface="Playfair Display"/>
              <a:buAutoNum type="alphaLcParenR"/>
              <a:defRPr/>
            </a:pPr>
            <a:r>
              <a:rPr lang="sr" sz="2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marketing</a:t>
            </a:r>
            <a:endParaRPr sz="2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06400" eaLnBrk="1" fontAlgn="auto" hangingPunct="1">
              <a:lnSpc>
                <a:spcPct val="115000"/>
              </a:lnSpc>
              <a:buClr>
                <a:schemeClr val="dk2"/>
              </a:buClr>
              <a:buSzPts val="2800"/>
              <a:buFont typeface="Playfair Display"/>
              <a:buAutoNum type="alphaLcParenR"/>
              <a:defRPr/>
            </a:pPr>
            <a:r>
              <a:rPr lang="sr" sz="2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finansije</a:t>
            </a:r>
            <a:endParaRPr sz="2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Grp="1"/>
          </p:cNvSpPr>
          <p:nvPr>
            <p:ph type="title"/>
          </p:nvPr>
        </p:nvSpPr>
        <p:spPr bwMode="auto">
          <a:noFill/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</a:pPr>
            <a:r>
              <a:rPr lang="en-US" sz="1400" b="1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Домаћи:  Пронађи у књизи одговоре за доле наведене појмове и  напиши на крају лекцје</a:t>
            </a:r>
          </a:p>
        </p:txBody>
      </p:sp>
      <p:pic>
        <p:nvPicPr>
          <p:cNvPr id="61443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11150" y="798513"/>
            <a:ext cx="8521700" cy="45942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3" name="Text Box 5"/>
          <p:cNvSpPr txBox="1">
            <a:spLocks noGrp="1"/>
          </p:cNvSpPr>
          <p:nvPr>
            <p:ph type="title"/>
          </p:nvPr>
        </p:nvSpPr>
        <p:spPr bwMode="auto">
          <a:noFill/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</a:pPr>
            <a:r>
              <a:rPr lang="en-US" sz="1400" b="1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Домаћи:  Пронађи у књизи одговоре за доле наведене појмове и  напиши на крају лекцје</a:t>
            </a:r>
          </a:p>
        </p:txBody>
      </p:sp>
      <p:pic>
        <p:nvPicPr>
          <p:cNvPr id="6349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12863"/>
            <a:ext cx="9110663" cy="383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19100" eaLnBrk="1" fontAlgn="auto" hangingPunct="1">
              <a:buFont typeface="Oswald"/>
              <a:buAutoNum type="arabicPeriod"/>
              <a:defRPr/>
            </a:pPr>
            <a:r>
              <a:rPr lang="sr"/>
              <a:t>POJAM TRGOVINE</a:t>
            </a:r>
            <a:endParaRPr/>
          </a:p>
        </p:txBody>
      </p:sp>
      <p:sp>
        <p:nvSpPr>
          <p:cNvPr id="18434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150" y="1233488"/>
            <a:ext cx="8521700" cy="3335337"/>
          </a:xfrm>
        </p:spPr>
        <p:txBody>
          <a:bodyPr/>
          <a:lstStyle/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Playfair Display"/>
              <a:buNone/>
            </a:pPr>
            <a:r>
              <a:rPr lang="en-US" sz="3600" b="1" smtClean="0">
                <a:solidFill>
                  <a:srgbClr val="FF0000"/>
                </a:solidFill>
                <a:latin typeface="Playfair Display"/>
                <a:cs typeface="Arial" charset="0"/>
                <a:sym typeface="Playfair Display"/>
              </a:rPr>
              <a:t>Trgovina je privredna aktivnost </a:t>
            </a: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Font typeface="Playfair Display"/>
              <a:buNone/>
            </a:pPr>
            <a:r>
              <a:rPr lang="en-US" sz="3600" b="1" smtClean="0">
                <a:solidFill>
                  <a:srgbClr val="FF0000"/>
                </a:solidFill>
                <a:latin typeface="Playfair Display"/>
                <a:cs typeface="Arial" charset="0"/>
                <a:sym typeface="Playfair Display"/>
              </a:rPr>
              <a:t>organizovane razmene roba i usluga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defRPr/>
            </a:pPr>
            <a:r>
              <a:rPr lang="sr"/>
              <a:t>2. Kada su se ljudi počeli baviti trgovinom (označi sve tačne odgovore)</a:t>
            </a: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150" y="1233488"/>
            <a:ext cx="8521700" cy="3335337"/>
          </a:xfrm>
        </p:spPr>
        <p:txBody>
          <a:bodyPr/>
          <a:lstStyle/>
          <a:p>
            <a:pPr marL="0" indent="0" eaLnBrk="1" fontAlgn="auto" hangingPunct="1">
              <a:lnSpc>
                <a:spcPct val="115000"/>
              </a:lnSpc>
              <a:buClr>
                <a:schemeClr val="dk2"/>
              </a:buClr>
              <a:buFont typeface="Playfair Display"/>
              <a:buNone/>
              <a:defRPr/>
            </a:pPr>
            <a:endParaRPr sz="1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81000" eaLnBrk="1" fontAlgn="auto" hangingPunct="1">
              <a:lnSpc>
                <a:spcPct val="115000"/>
              </a:lnSpc>
              <a:spcBef>
                <a:spcPts val="1600"/>
              </a:spcBef>
              <a:buClr>
                <a:schemeClr val="dk2"/>
              </a:buClr>
              <a:buSzPts val="2400"/>
              <a:buFont typeface="Playfair Display"/>
              <a:buAutoNum type="alphaLcParenR"/>
              <a:defRPr/>
            </a:pPr>
            <a:r>
              <a:rPr lang="sr" sz="24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sa pojavom viška proizvoda</a:t>
            </a:r>
            <a:endParaRPr sz="24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81000" eaLnBrk="1" fontAlgn="auto" hangingPunct="1">
              <a:lnSpc>
                <a:spcPct val="115000"/>
              </a:lnSpc>
              <a:buClr>
                <a:schemeClr val="dk2"/>
              </a:buClr>
              <a:buSzPts val="2400"/>
              <a:buFont typeface="Playfair Display"/>
              <a:buAutoNum type="alphaLcParenR"/>
              <a:defRPr/>
            </a:pPr>
            <a:r>
              <a:rPr lang="sr" sz="24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sa pojavom parne mašine</a:t>
            </a:r>
            <a:endParaRPr sz="24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81000" eaLnBrk="1" fontAlgn="auto" hangingPunct="1">
              <a:lnSpc>
                <a:spcPct val="115000"/>
              </a:lnSpc>
              <a:buClr>
                <a:schemeClr val="dk2"/>
              </a:buClr>
              <a:buSzPts val="2400"/>
              <a:buFont typeface="Playfair Display"/>
              <a:buAutoNum type="alphaLcParenR"/>
              <a:defRPr/>
            </a:pPr>
            <a:r>
              <a:rPr lang="sr" sz="24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pre nove ere</a:t>
            </a:r>
            <a:endParaRPr sz="24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81000" eaLnBrk="1" fontAlgn="auto" hangingPunct="1">
              <a:lnSpc>
                <a:spcPct val="115000"/>
              </a:lnSpc>
              <a:buClr>
                <a:schemeClr val="dk2"/>
              </a:buClr>
              <a:buSzPts val="2400"/>
              <a:buFont typeface="Playfair Display"/>
              <a:buAutoNum type="alphaLcParenR"/>
              <a:defRPr/>
            </a:pPr>
            <a:r>
              <a:rPr lang="sr" sz="24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trampom</a:t>
            </a:r>
            <a:endParaRPr sz="24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81000" eaLnBrk="1" fontAlgn="auto" hangingPunct="1">
              <a:lnSpc>
                <a:spcPct val="115000"/>
              </a:lnSpc>
              <a:buClr>
                <a:schemeClr val="dk2"/>
              </a:buClr>
              <a:buSzPts val="2400"/>
              <a:buFont typeface="Playfair Display"/>
              <a:buAutoNum type="alphaLcParenR"/>
              <a:defRPr/>
            </a:pPr>
            <a:r>
              <a:rPr lang="sr" sz="24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otvaranje prve prodavnice</a:t>
            </a:r>
            <a:endParaRPr sz="24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defRPr/>
            </a:pPr>
            <a:r>
              <a:rPr lang="sr"/>
              <a:t>2. Kada su se ljudi počeli baviti trgovinom (označi sve tačne odgovore)</a:t>
            </a:r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1"/>
          </p:nvPr>
        </p:nvSpPr>
        <p:spPr>
          <a:xfrm>
            <a:off x="311150" y="1233488"/>
            <a:ext cx="8521700" cy="3335337"/>
          </a:xfrm>
        </p:spPr>
        <p:txBody>
          <a:bodyPr/>
          <a:lstStyle/>
          <a:p>
            <a:pPr marL="0" indent="0" eaLnBrk="1" fontAlgn="auto" hangingPunct="1">
              <a:lnSpc>
                <a:spcPct val="115000"/>
              </a:lnSpc>
              <a:buClr>
                <a:schemeClr val="dk2"/>
              </a:buClr>
              <a:buFont typeface="Playfair Display"/>
              <a:buNone/>
              <a:defRPr/>
            </a:pPr>
            <a:endParaRPr sz="18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81000" eaLnBrk="1" fontAlgn="auto" hangingPunct="1">
              <a:lnSpc>
                <a:spcPct val="115000"/>
              </a:lnSpc>
              <a:spcBef>
                <a:spcPts val="1600"/>
              </a:spcBef>
              <a:buClr>
                <a:srgbClr val="CC0000"/>
              </a:buClr>
              <a:buSzPts val="2400"/>
              <a:buFont typeface="Playfair Display"/>
              <a:buAutoNum type="alphaLcParenR"/>
              <a:defRPr/>
            </a:pPr>
            <a:r>
              <a:rPr lang="sr" sz="2400" b="1">
                <a:solidFill>
                  <a:srgbClr val="CC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sa pojavom viška proizvoda</a:t>
            </a:r>
            <a:endParaRPr sz="2400" b="1">
              <a:solidFill>
                <a:srgbClr val="CC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81000" eaLnBrk="1" fontAlgn="auto" hangingPunct="1">
              <a:lnSpc>
                <a:spcPct val="115000"/>
              </a:lnSpc>
              <a:buClr>
                <a:schemeClr val="dk2"/>
              </a:buClr>
              <a:buSzPts val="2400"/>
              <a:buFont typeface="Playfair Display"/>
              <a:buAutoNum type="alphaLcParenR"/>
              <a:defRPr/>
            </a:pPr>
            <a:r>
              <a:rPr lang="sr" sz="24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sa pojavom parne mašine</a:t>
            </a:r>
            <a:endParaRPr sz="24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81000" eaLnBrk="1" fontAlgn="auto" hangingPunct="1">
              <a:lnSpc>
                <a:spcPct val="115000"/>
              </a:lnSpc>
              <a:buClr>
                <a:srgbClr val="CC0000"/>
              </a:buClr>
              <a:buSzPts val="2400"/>
              <a:buFont typeface="Playfair Display"/>
              <a:buAutoNum type="alphaLcParenR"/>
              <a:defRPr/>
            </a:pPr>
            <a:r>
              <a:rPr lang="sr" sz="2400" b="1">
                <a:solidFill>
                  <a:srgbClr val="CC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pre nove ere</a:t>
            </a:r>
            <a:endParaRPr sz="2400" b="1">
              <a:solidFill>
                <a:srgbClr val="CC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81000" eaLnBrk="1" fontAlgn="auto" hangingPunct="1">
              <a:lnSpc>
                <a:spcPct val="115000"/>
              </a:lnSpc>
              <a:buClr>
                <a:schemeClr val="dk2"/>
              </a:buClr>
              <a:buSzPts val="2400"/>
              <a:buFont typeface="Playfair Display"/>
              <a:buAutoNum type="alphaLcParenR"/>
              <a:defRPr/>
            </a:pPr>
            <a:r>
              <a:rPr lang="sr" sz="2400" b="1">
                <a:solidFill>
                  <a:srgbClr val="CC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trampom</a:t>
            </a:r>
            <a:endParaRPr sz="24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81000" eaLnBrk="1" fontAlgn="auto" hangingPunct="1">
              <a:lnSpc>
                <a:spcPct val="115000"/>
              </a:lnSpc>
              <a:buClr>
                <a:schemeClr val="dk2"/>
              </a:buClr>
              <a:buSzPts val="2400"/>
              <a:buFont typeface="Playfair Display"/>
              <a:buAutoNum type="alphaLcParenR"/>
              <a:defRPr/>
            </a:pPr>
            <a:r>
              <a:rPr lang="sr" sz="24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otvaranje prve prodavnice</a:t>
            </a:r>
            <a:endParaRPr sz="24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defRPr/>
            </a:pPr>
            <a:r>
              <a:rPr lang="sr"/>
              <a:t>3. Trampa je: </a:t>
            </a:r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1"/>
          </p:nvPr>
        </p:nvSpPr>
        <p:spPr>
          <a:xfrm>
            <a:off x="311150" y="1233488"/>
            <a:ext cx="8521700" cy="3335337"/>
          </a:xfrm>
        </p:spPr>
        <p:txBody>
          <a:bodyPr/>
          <a:lstStyle/>
          <a:p>
            <a:pPr indent="0" eaLnBrk="1" fontAlgn="auto" hangingPunct="1">
              <a:lnSpc>
                <a:spcPct val="115000"/>
              </a:lnSpc>
              <a:buClr>
                <a:schemeClr val="dk2"/>
              </a:buClr>
              <a:buFont typeface="Playfair Display"/>
              <a:buNone/>
              <a:defRPr/>
            </a:pPr>
            <a:endParaRPr sz="3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19100" eaLnBrk="1" fontAlgn="auto" hangingPunct="1">
              <a:lnSpc>
                <a:spcPct val="115000"/>
              </a:lnSpc>
              <a:spcBef>
                <a:spcPts val="1600"/>
              </a:spcBef>
              <a:buClr>
                <a:schemeClr val="dk2"/>
              </a:buClr>
              <a:buSzPts val="3000"/>
              <a:buFont typeface="Playfair Display"/>
              <a:buAutoNum type="alphaLcParenR"/>
              <a:defRPr/>
            </a:pPr>
            <a:r>
              <a:rPr lang="sr" sz="3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razmena robe za novac</a:t>
            </a:r>
            <a:endParaRPr sz="3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19100" eaLnBrk="1" fontAlgn="auto" hangingPunct="1">
              <a:lnSpc>
                <a:spcPct val="115000"/>
              </a:lnSpc>
              <a:buClr>
                <a:schemeClr val="dk2"/>
              </a:buClr>
              <a:buSzPts val="3000"/>
              <a:buFont typeface="Playfair Display"/>
              <a:buAutoNum type="alphaLcParenR"/>
              <a:defRPr/>
            </a:pPr>
            <a:r>
              <a:rPr lang="sr" sz="3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poklanjanje robe</a:t>
            </a:r>
            <a:endParaRPr sz="3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19100" eaLnBrk="1" fontAlgn="auto" hangingPunct="1">
              <a:lnSpc>
                <a:spcPct val="115000"/>
              </a:lnSpc>
              <a:buClr>
                <a:schemeClr val="dk2"/>
              </a:buClr>
              <a:buSzPts val="3000"/>
              <a:buFont typeface="Playfair Display"/>
              <a:buAutoNum type="alphaLcParenR"/>
              <a:defRPr/>
            </a:pPr>
            <a:r>
              <a:rPr lang="sr" sz="3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razmena robe za robu</a:t>
            </a:r>
            <a:endParaRPr sz="3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defRPr/>
            </a:pPr>
            <a:r>
              <a:rPr lang="sr"/>
              <a:t>3. Trampa je: </a:t>
            </a:r>
            <a:endParaRPr/>
          </a:p>
        </p:txBody>
      </p:sp>
      <p:sp>
        <p:nvSpPr>
          <p:cNvPr id="95" name="Google Shape;95;p19"/>
          <p:cNvSpPr txBox="1">
            <a:spLocks noGrp="1"/>
          </p:cNvSpPr>
          <p:nvPr>
            <p:ph type="body" idx="1"/>
          </p:nvPr>
        </p:nvSpPr>
        <p:spPr>
          <a:xfrm>
            <a:off x="311150" y="1233488"/>
            <a:ext cx="8521700" cy="3335337"/>
          </a:xfrm>
        </p:spPr>
        <p:txBody>
          <a:bodyPr/>
          <a:lstStyle/>
          <a:p>
            <a:pPr indent="0" eaLnBrk="1" fontAlgn="auto" hangingPunct="1">
              <a:lnSpc>
                <a:spcPct val="115000"/>
              </a:lnSpc>
              <a:buClr>
                <a:schemeClr val="dk2"/>
              </a:buClr>
              <a:buFont typeface="Playfair Display"/>
              <a:buNone/>
              <a:defRPr/>
            </a:pPr>
            <a:endParaRPr sz="3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19100" eaLnBrk="1" fontAlgn="auto" hangingPunct="1">
              <a:lnSpc>
                <a:spcPct val="115000"/>
              </a:lnSpc>
              <a:spcBef>
                <a:spcPts val="1600"/>
              </a:spcBef>
              <a:buClr>
                <a:srgbClr val="FF0000"/>
              </a:buClr>
              <a:buSzPts val="3000"/>
              <a:buFont typeface="Playfair Display"/>
              <a:buAutoNum type="alphaLcParenR"/>
              <a:defRPr/>
            </a:pPr>
            <a:r>
              <a:rPr lang="sr" sz="3000" b="1" dirty="0">
                <a:solidFill>
                  <a:srgbClr val="FF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razmena robe za </a:t>
            </a:r>
            <a:r>
              <a:rPr lang="en-US" sz="3000" b="1" dirty="0" err="1" smtClean="0">
                <a:solidFill>
                  <a:srgbClr val="FF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robu</a:t>
            </a:r>
            <a:endParaRPr sz="3000" b="1" smtClean="0">
              <a:solidFill>
                <a:srgbClr val="FF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19100" eaLnBrk="1" fontAlgn="auto" hangingPunct="1">
              <a:lnSpc>
                <a:spcPct val="115000"/>
              </a:lnSpc>
              <a:buClr>
                <a:schemeClr val="dk2"/>
              </a:buClr>
              <a:buSzPts val="3000"/>
              <a:buFont typeface="Playfair Display"/>
              <a:buAutoNum type="alphaLcParenR"/>
              <a:defRPr/>
            </a:pPr>
            <a:r>
              <a:rPr lang="sr" sz="3000" dirty="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poklanjanje robe</a:t>
            </a:r>
            <a:endParaRPr sz="3000" smtClean="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19100" eaLnBrk="1" fontAlgn="auto" hangingPunct="1">
              <a:lnSpc>
                <a:spcPct val="115000"/>
              </a:lnSpc>
              <a:buClr>
                <a:schemeClr val="dk2"/>
              </a:buClr>
              <a:buSzPts val="3000"/>
              <a:buFont typeface="Playfair Display"/>
              <a:buAutoNum type="alphaLcParenR"/>
              <a:defRPr/>
            </a:pPr>
            <a:r>
              <a:rPr lang="sr" sz="3000" dirty="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razmena </a:t>
            </a:r>
            <a:r>
              <a:rPr lang="sr" sz="3000" dirty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robe za </a:t>
            </a:r>
            <a:r>
              <a:rPr lang="en-US" sz="3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novac</a:t>
            </a:r>
            <a:endParaRPr sz="3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defRPr/>
            </a:pPr>
            <a:r>
              <a:rPr lang="sr"/>
              <a:t>4. Šta je doprinelo razvoju trgovine?</a:t>
            </a:r>
            <a:endParaRPr/>
          </a:p>
        </p:txBody>
      </p:sp>
      <p:sp>
        <p:nvSpPr>
          <p:cNvPr id="101" name="Google Shape;101;p20"/>
          <p:cNvSpPr txBox="1">
            <a:spLocks noGrp="1"/>
          </p:cNvSpPr>
          <p:nvPr>
            <p:ph type="body" idx="1"/>
          </p:nvPr>
        </p:nvSpPr>
        <p:spPr>
          <a:xfrm>
            <a:off x="311150" y="1233488"/>
            <a:ext cx="8521700" cy="3335337"/>
          </a:xfrm>
        </p:spPr>
        <p:txBody>
          <a:bodyPr/>
          <a:lstStyle/>
          <a:p>
            <a:pPr indent="0" eaLnBrk="1" fontAlgn="auto" hangingPunct="1">
              <a:lnSpc>
                <a:spcPct val="115000"/>
              </a:lnSpc>
              <a:buClr>
                <a:schemeClr val="dk2"/>
              </a:buClr>
              <a:buFont typeface="Playfair Display"/>
              <a:buNone/>
              <a:defRPr/>
            </a:pPr>
            <a:endParaRPr sz="3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19100" eaLnBrk="1" fontAlgn="auto" hangingPunct="1">
              <a:lnSpc>
                <a:spcPct val="115000"/>
              </a:lnSpc>
              <a:spcBef>
                <a:spcPts val="1600"/>
              </a:spcBef>
              <a:buClr>
                <a:schemeClr val="dk2"/>
              </a:buClr>
              <a:buSzPts val="3000"/>
              <a:buFont typeface="Playfair Display"/>
              <a:buAutoNum type="alphaLcParenR"/>
              <a:defRPr/>
            </a:pPr>
            <a:r>
              <a:rPr lang="sr" sz="3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__________________________________ </a:t>
            </a:r>
            <a:endParaRPr sz="3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19100" eaLnBrk="1" fontAlgn="auto" hangingPunct="1">
              <a:lnSpc>
                <a:spcPct val="115000"/>
              </a:lnSpc>
              <a:buClr>
                <a:schemeClr val="dk2"/>
              </a:buClr>
              <a:buSzPts val="3000"/>
              <a:buFont typeface="Playfair Display"/>
              <a:buAutoNum type="alphaLcParenR"/>
              <a:defRPr/>
            </a:pPr>
            <a:r>
              <a:rPr lang="sr" sz="3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__________________________________</a:t>
            </a:r>
            <a:endParaRPr sz="3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419100" eaLnBrk="1" fontAlgn="auto" hangingPunct="1">
              <a:lnSpc>
                <a:spcPct val="115000"/>
              </a:lnSpc>
              <a:buClr>
                <a:schemeClr val="dk2"/>
              </a:buClr>
              <a:buSzPts val="3000"/>
              <a:buFont typeface="Playfair Display"/>
              <a:buAutoNum type="alphaLcParenR"/>
              <a:defRPr/>
            </a:pPr>
            <a:r>
              <a:rPr lang="sr" sz="3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__________________________________</a:t>
            </a:r>
            <a:endParaRPr sz="3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defRPr/>
            </a:pPr>
            <a:r>
              <a:rPr lang="sr"/>
              <a:t>4. Šta je doprinelo razvoju trgovine?</a:t>
            </a:r>
            <a:endParaRPr/>
          </a:p>
        </p:txBody>
      </p:sp>
      <p:sp>
        <p:nvSpPr>
          <p:cNvPr id="30722" name="Google Shape;107;p21"/>
          <p:cNvSpPr txBox="1">
            <a:spLocks noGrp="1"/>
          </p:cNvSpPr>
          <p:nvPr>
            <p:ph type="body" idx="1"/>
          </p:nvPr>
        </p:nvSpPr>
        <p:spPr>
          <a:xfrm>
            <a:off x="311150" y="1233488"/>
            <a:ext cx="8521700" cy="3335337"/>
          </a:xfrm>
        </p:spPr>
        <p:txBody>
          <a:bodyPr/>
          <a:lstStyle/>
          <a:p>
            <a:pPr indent="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Playfair Display"/>
              <a:buNone/>
            </a:pPr>
            <a:endParaRPr lang="en-US" sz="3000" dirty="0" smtClean="0">
              <a:latin typeface="Playfair Display"/>
              <a:cs typeface="Arial" charset="0"/>
              <a:sym typeface="Playfair Display"/>
            </a:endParaRPr>
          </a:p>
          <a:p>
            <a:pPr indent="0" eaLnBrk="1" hangingPunct="1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SzPts val="3000"/>
              <a:buNone/>
            </a:pPr>
            <a:r>
              <a:rPr lang="en-US" sz="3000" dirty="0" smtClean="0">
                <a:solidFill>
                  <a:srgbClr val="FF0000"/>
                </a:solidFill>
                <a:latin typeface="Playfair Display"/>
                <a:cs typeface="Arial" charset="0"/>
                <a:sym typeface="Playfair Display"/>
              </a:rPr>
              <a:t>a)_</a:t>
            </a:r>
            <a:r>
              <a:rPr lang="en-US" sz="3000" b="1" dirty="0" err="1" smtClean="0">
                <a:solidFill>
                  <a:srgbClr val="FF0000"/>
                </a:solidFill>
                <a:latin typeface="Playfair Display"/>
                <a:cs typeface="Arial" charset="0"/>
                <a:sym typeface="Playfair Display"/>
              </a:rPr>
              <a:t>VIŠAK</a:t>
            </a:r>
            <a:r>
              <a:rPr lang="en-US" sz="3000" b="1" dirty="0" smtClean="0">
                <a:solidFill>
                  <a:srgbClr val="FF0000"/>
                </a:solidFill>
                <a:latin typeface="Playfair Display"/>
                <a:cs typeface="Arial" charset="0"/>
                <a:sym typeface="Playfair Display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Playfair Display"/>
                <a:cs typeface="Arial" charset="0"/>
                <a:sym typeface="Playfair Display"/>
              </a:rPr>
              <a:t>PROIZVODA</a:t>
            </a:r>
            <a:r>
              <a:rPr lang="en-US" sz="3000" b="1" dirty="0" smtClean="0">
                <a:solidFill>
                  <a:srgbClr val="FF0000"/>
                </a:solidFill>
                <a:latin typeface="Playfair Display"/>
                <a:cs typeface="Arial" charset="0"/>
                <a:sym typeface="Playfair Display"/>
              </a:rPr>
              <a:t> </a:t>
            </a:r>
          </a:p>
          <a:p>
            <a:pPr indent="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ts val="3000"/>
              <a:buFont typeface="Playfair Display"/>
              <a:buAutoNum type="alphaLcParenR"/>
            </a:pPr>
            <a:r>
              <a:rPr lang="en-US" sz="3000" b="1" dirty="0" smtClean="0">
                <a:solidFill>
                  <a:srgbClr val="FF0000"/>
                </a:solidFill>
                <a:latin typeface="Playfair Display"/>
                <a:cs typeface="Arial" charset="0"/>
                <a:sym typeface="Playfair Display"/>
              </a:rPr>
              <a:t>_ </a:t>
            </a:r>
            <a:r>
              <a:rPr lang="en-US" sz="3000" b="1" dirty="0" err="1" smtClean="0">
                <a:solidFill>
                  <a:srgbClr val="FF0000"/>
                </a:solidFill>
                <a:latin typeface="Playfair Display"/>
                <a:cs typeface="Arial" charset="0"/>
                <a:sym typeface="Playfair Display"/>
              </a:rPr>
              <a:t>NASTANAK</a:t>
            </a:r>
            <a:r>
              <a:rPr lang="en-US" sz="3000" b="1" dirty="0" smtClean="0">
                <a:solidFill>
                  <a:srgbClr val="FF0000"/>
                </a:solidFill>
                <a:latin typeface="Playfair Display"/>
                <a:cs typeface="Arial" charset="0"/>
                <a:sym typeface="Playfair Display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Playfair Display"/>
                <a:cs typeface="Arial" charset="0"/>
                <a:sym typeface="Playfair Display"/>
              </a:rPr>
              <a:t>NOVCA</a:t>
            </a:r>
            <a:endParaRPr lang="en-US" sz="3000" b="1" dirty="0" smtClean="0">
              <a:solidFill>
                <a:srgbClr val="FF0000"/>
              </a:solidFill>
              <a:latin typeface="Playfair Display"/>
              <a:cs typeface="Arial" charset="0"/>
              <a:sym typeface="Playfair Display"/>
            </a:endParaRPr>
          </a:p>
          <a:p>
            <a:pPr indent="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ts val="3000"/>
              <a:buFont typeface="Playfair Display"/>
              <a:buAutoNum type="alphaLcParenR"/>
            </a:pPr>
            <a:r>
              <a:rPr lang="en-US" sz="3000" b="1" dirty="0" smtClean="0">
                <a:solidFill>
                  <a:srgbClr val="FF0000"/>
                </a:solidFill>
                <a:latin typeface="Playfair Display"/>
                <a:cs typeface="Arial" charset="0"/>
                <a:sym typeface="Playfair Display"/>
              </a:rPr>
              <a:t>_ </a:t>
            </a:r>
            <a:r>
              <a:rPr lang="en-US" sz="3000" b="1" dirty="0" err="1" smtClean="0">
                <a:solidFill>
                  <a:srgbClr val="FF0000"/>
                </a:solidFill>
                <a:latin typeface="Playfair Display"/>
                <a:cs typeface="Arial" charset="0"/>
                <a:sym typeface="Playfair Display"/>
              </a:rPr>
              <a:t>RAZVOJ</a:t>
            </a:r>
            <a:r>
              <a:rPr lang="en-US" sz="3000" b="1" dirty="0" smtClean="0">
                <a:solidFill>
                  <a:srgbClr val="FF0000"/>
                </a:solidFill>
                <a:latin typeface="Playfair Display"/>
                <a:cs typeface="Arial" charset="0"/>
                <a:sym typeface="Playfair Display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Playfair Display"/>
                <a:cs typeface="Arial" charset="0"/>
                <a:sym typeface="Playfair Display"/>
              </a:rPr>
              <a:t>SAOBRAĆAJA</a:t>
            </a:r>
            <a:endParaRPr lang="en-US" sz="3000" b="1" dirty="0" smtClean="0">
              <a:solidFill>
                <a:srgbClr val="FF0000"/>
              </a:solidFill>
              <a:latin typeface="Playfair Display"/>
              <a:cs typeface="Arial" charset="0"/>
              <a:sym typeface="Playfair Displa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370</Words>
  <Application>Microsoft Office PowerPoint</Application>
  <PresentationFormat>On-screen Show (16:9)</PresentationFormat>
  <Paragraphs>102</Paragraphs>
  <Slides>23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Playfair Display</vt:lpstr>
      <vt:lpstr>Montserrat</vt:lpstr>
      <vt:lpstr>Oswald</vt:lpstr>
      <vt:lpstr>Pop</vt:lpstr>
      <vt:lpstr>1-13 TRGOVCI</vt:lpstr>
      <vt:lpstr>POJAM TRGOVINE</vt:lpstr>
      <vt:lpstr>POJAM TRGOVINE</vt:lpstr>
      <vt:lpstr>2. Kada su se ljudi počeli baviti trgovinom (označi sve tačne odgovore)</vt:lpstr>
      <vt:lpstr>2. Kada su se ljudi počeli baviti trgovinom (označi sve tačne odgovore)</vt:lpstr>
      <vt:lpstr>3. Trampa je: </vt:lpstr>
      <vt:lpstr>3. Trampa je: </vt:lpstr>
      <vt:lpstr>4. Šta je doprinelo razvoju trgovine?</vt:lpstr>
      <vt:lpstr>4. Šta je doprinelo razvoju trgovine?</vt:lpstr>
      <vt:lpstr>5. Definiši trgovinu: (dopuni)</vt:lpstr>
      <vt:lpstr>5. Definiši trgovinu: (dopuni)</vt:lpstr>
      <vt:lpstr>6. Robne funkcije trgovine su:</vt:lpstr>
      <vt:lpstr>6. Robne funkcije trgovine su:</vt:lpstr>
      <vt:lpstr>7. Šta se podrazumeva pod kvalitetom robe?</vt:lpstr>
      <vt:lpstr>7. Šta se podrazumeva pod kvalitetom robe?</vt:lpstr>
      <vt:lpstr>8. Šta se podrazumeva pod kvantitetom robe?</vt:lpstr>
      <vt:lpstr>8. Šta se podrazumeva pod kvantitetom robe?</vt:lpstr>
      <vt:lpstr>9. Šta se porazumeva pod asortimanom robe?</vt:lpstr>
      <vt:lpstr>9. Šta se porazumeva pod asortimanom robe?</vt:lpstr>
      <vt:lpstr>10. Ključne poslovne funkcije trgovine? (zaokruži tačne odgovore)</vt:lpstr>
      <vt:lpstr>10. Ključne poslovne funkcije trgovine? (zaokruži tačne odgovore)</vt:lpstr>
      <vt:lpstr>Домаћи:  Пронађи у књизи одговоре за доле наведене појмове и  напиши на крају лекцје</vt:lpstr>
      <vt:lpstr>Домаћи:  Пронађи у књизи одговоре за доле наведене појмове и  напиши на крају лекцје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1-13 TRGOVCI</dc:title>
  <dc:creator>Profesor</dc:creator>
  <cp:lastModifiedBy>Windows User</cp:lastModifiedBy>
  <cp:revision>6</cp:revision>
  <dcterms:modified xsi:type="dcterms:W3CDTF">2021-09-01T09:26:23Z</dcterms:modified>
</cp:coreProperties>
</file>