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05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CACEDC-E321-4FAD-8EA2-79E6519BEDD0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A121B6-07BB-47A6-BB74-65FA417289C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FBD80A-D5B4-427C-9993-00C0B558F4AB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R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DE8485-E6C3-4464-A05A-63186ABEE16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561FE-79DD-49FE-8259-9A3324629E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9AAE-11AC-4ED1-B1C1-E6961DE0C117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A62A-0608-4235-B819-0A467B1E260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9E98-6AFB-44A9-A547-43FEC65344AE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4B33-4FFD-4C73-ACBB-4514047ADCC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BE50-4271-498B-9F76-DF157AB01DFF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6403-C585-46B6-A7BB-A4AB44BFD0F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268C-39AF-455D-9325-EA4E7ED81875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99AB-141D-4D16-8F05-EFC65F3679E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C5A9-62BE-47C1-A386-4845FB4FC616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D680-1A71-4418-B581-64223F1FA37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D99A-816A-46F1-9D66-BD1731F17DD5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3F6D-BC21-40F4-B14D-46A337CD5CF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4A97-335F-4D2D-9751-0E1425006988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A458-5A7C-4CFD-B0C9-B3795FD74D7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64FC-154D-45D9-A421-303F7EFE1E97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FDF3-3F17-4BAC-9022-15462652682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AB99-C6E8-4422-A08D-1C9C12DC06A4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97BE-F428-44B6-978C-02768A06B65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B8F2-0EFC-4738-A0C7-32CAD6796D2B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D95F-35D5-471C-8EED-4818EDCC37D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878E-9053-4262-AC61-22E3E4699FDA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03BC-6411-406C-B23E-B9651E532A0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C06B6-2DEC-4E0B-88FC-8D5F9D872214}" type="datetimeFigureOut">
              <a:rPr lang="sr-Latn-RS"/>
              <a:pPr>
                <a:defRPr/>
              </a:pPr>
              <a:t>22.10.2019</a:t>
            </a:fld>
            <a:endParaRPr lang="sr-Latn-R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5686C-623C-4A63-ABAA-F535BCC40E2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POJAM MALOPRODAJE  </a:t>
            </a:r>
            <a:br>
              <a:rPr lang="en-US" smtClean="0"/>
            </a:br>
            <a:r>
              <a:rPr lang="en-US" smtClean="0"/>
              <a:t>I NOSIOCI MALOPRODAJE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mtClean="0"/>
              <a:t>Snežana Subotin</a:t>
            </a:r>
            <a:endParaRPr lang="sr-Latn-R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58200" cy="13681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4800"/>
              <a:t>9. Šta je preduzetnik?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773238"/>
            <a:ext cx="5554663" cy="41036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4000" b="1" smtClean="0">
                <a:solidFill>
                  <a:srgbClr val="002060"/>
                </a:solidFill>
              </a:rPr>
              <a:t>Preduzetnik je fizičko lice koje pokreće i vodi privrednu delatnost u cilju sticanja dobiti.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r-Latn-RS" sz="2400" b="1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smtClean="0">
                <a:solidFill>
                  <a:srgbClr val="002060"/>
                </a:solidFill>
              </a:rPr>
              <a:t>Preduzetništvo je ključni pokretač nastanka i opstnka malih i nezavisnih detaljista.</a:t>
            </a:r>
            <a:endParaRPr lang="sr-Latn-RS" sz="2400" b="1">
              <a:solidFill>
                <a:srgbClr val="002060"/>
              </a:solidFill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628775"/>
            <a:ext cx="2895600" cy="36718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4000" smtClean="0"/>
              <a:t>10.Kako nastaju ujedinjeni lanci? </a:t>
            </a:r>
            <a:endParaRPr lang="sr-Latn-RS" sz="40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89138"/>
            <a:ext cx="8686800" cy="4090987"/>
          </a:xfrm>
        </p:spPr>
        <p:txBody>
          <a:bodyPr/>
          <a:lstStyle/>
          <a:p>
            <a:r>
              <a:rPr lang="en-US" sz="4800" b="1" smtClean="0">
                <a:solidFill>
                  <a:srgbClr val="002060"/>
                </a:solidFill>
              </a:rPr>
              <a:t>Ujedinjeni lanci nastaju udruživanjem i integracijom nezavisnih trgovaca.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581525"/>
            <a:ext cx="3286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11. Šta su korporacije?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Korporacije (kompanije)  su pravna lica, tj. preduzeća u vlasništvu više lica, a osnivaju se u cilju ostvarivanja profita</a:t>
            </a:r>
            <a:r>
              <a:rPr lang="en-US" smtClean="0"/>
              <a:t>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13100"/>
            <a:ext cx="44640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675688" y="765175"/>
            <a:ext cx="261937" cy="5413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675" y="6021388"/>
            <a:ext cx="85725" cy="271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8548687" cy="639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4000" smtClean="0"/>
              <a:t>12. Kako nastaju ugovorni lanci?</a:t>
            </a:r>
            <a:endParaRPr lang="sr-Latn-RS" sz="40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867275" cy="4705350"/>
          </a:xfrm>
        </p:spPr>
        <p:txBody>
          <a:bodyPr/>
          <a:lstStyle/>
          <a:p>
            <a:endParaRPr lang="en-US" sz="3600" b="1" smtClean="0">
              <a:solidFill>
                <a:srgbClr val="002060"/>
              </a:solidFill>
            </a:endParaRPr>
          </a:p>
          <a:p>
            <a:r>
              <a:rPr lang="en-US" sz="3600" b="1" smtClean="0">
                <a:solidFill>
                  <a:srgbClr val="002060"/>
                </a:solidFill>
              </a:rPr>
              <a:t>Ugovorni lanci nastaju tokom ukrupnjavanja maloprodajnih preduzeća kroz proces integracije i kooperacije.</a:t>
            </a:r>
          </a:p>
          <a:p>
            <a:endParaRPr lang="en-US" smtClean="0"/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2898775"/>
            <a:ext cx="1622425" cy="2486025"/>
          </a:xfrm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341438"/>
            <a:ext cx="3249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2924175"/>
            <a:ext cx="1377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13. Šta </a:t>
            </a:r>
            <a:r>
              <a:rPr lang="sr-Latn-RS"/>
              <a:t>je integracija, a šta kooperacija?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9500"/>
            <a:ext cx="8686800" cy="3730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u="sng" smtClean="0">
                <a:solidFill>
                  <a:srgbClr val="002060"/>
                </a:solidFill>
              </a:rPr>
              <a:t>INTEGRACIJA </a:t>
            </a:r>
            <a:r>
              <a:rPr lang="sr-Latn-RS" b="1" smtClean="0">
                <a:solidFill>
                  <a:srgbClr val="002060"/>
                </a:solidFill>
              </a:rPr>
              <a:t>je spajanje dva ili više preduzeća u jedno novo preduzeće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r-Latn-RS" b="1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u="sng" smtClean="0">
                <a:solidFill>
                  <a:srgbClr val="002060"/>
                </a:solidFill>
              </a:rPr>
              <a:t>KOOPERACIJA</a:t>
            </a:r>
            <a:r>
              <a:rPr lang="sr-Latn-RS" b="1" smtClean="0">
                <a:solidFill>
                  <a:srgbClr val="002060"/>
                </a:solidFill>
              </a:rPr>
              <a:t> je saradnja u radu radi postizanja zajedničkih interesa</a:t>
            </a:r>
            <a:endParaRPr lang="sr-Latn-R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Specifični ugovorni lanci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r-Latn-RS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FRANŠIZING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r-Latn-RS" b="1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r-Latn-RS" b="1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LIZING</a:t>
            </a:r>
            <a:r>
              <a:rPr lang="sr-Latn-RS" smtClean="0"/>
              <a:t> </a:t>
            </a:r>
            <a:endParaRPr lang="sr-Latn-R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89100"/>
            <a:ext cx="487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789363"/>
            <a:ext cx="4873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14. ŠTA JE FRANŠIZING?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r-Latn-RS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Franšizing je oblik poslovne saradnje u prometu robe i usluga zasnovan na posebnom ugovoru,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gde </a:t>
            </a:r>
            <a:r>
              <a:rPr lang="sr-Latn-RS" sz="3600" b="1" u="sng" smtClean="0">
                <a:solidFill>
                  <a:srgbClr val="002060"/>
                </a:solidFill>
              </a:rPr>
              <a:t>DAVALAC FRANŠIZE </a:t>
            </a:r>
            <a:r>
              <a:rPr lang="sr-Latn-RS" sz="3600" b="1" smtClean="0">
                <a:solidFill>
                  <a:srgbClr val="002060"/>
                </a:solidFill>
              </a:rPr>
              <a:t>uz određenu naknadu ustupa korišćenje svog imena, znaka ili prepoznatljivog brenda u poslovanju.</a:t>
            </a:r>
            <a:endParaRPr lang="sr-Latn-RS" sz="3600" b="1">
              <a:solidFill>
                <a:srgbClr val="002060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8913"/>
            <a:ext cx="3505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15. Šta je lizing?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r-Latn-RS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Lizing je ugovor o zakupu, najčešće skupih mašina i opreme,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gde je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u="sng" smtClean="0">
                <a:solidFill>
                  <a:srgbClr val="002060"/>
                </a:solidFill>
              </a:rPr>
              <a:t>DAVALAC LIZINGA </a:t>
            </a:r>
            <a:r>
              <a:rPr lang="sr-Latn-RS" sz="3600" b="1" smtClean="0">
                <a:solidFill>
                  <a:srgbClr val="002060"/>
                </a:solidFill>
              </a:rPr>
              <a:t>vlasnik predmeta lizinga, a </a:t>
            </a:r>
            <a:r>
              <a:rPr lang="sr-Latn-RS" sz="3600" b="1" u="sng" smtClean="0">
                <a:solidFill>
                  <a:srgbClr val="002060"/>
                </a:solidFill>
              </a:rPr>
              <a:t>KORISNIK LIZINGA </a:t>
            </a:r>
            <a:r>
              <a:rPr lang="sr-Latn-RS" sz="3600" b="1" smtClean="0">
                <a:solidFill>
                  <a:srgbClr val="002060"/>
                </a:solidFill>
              </a:rPr>
              <a:t>plaća naknadu za korišćenje mašine, uređaja ili nekretnine</a:t>
            </a:r>
            <a:r>
              <a:rPr lang="sr-Latn-RS" b="1" smtClean="0"/>
              <a:t>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035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16. Šta su potrošačke kooperative?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Potrošačke kooperative (zadruge) su maloprodajna preduzeća nastala </a:t>
            </a:r>
            <a:r>
              <a:rPr lang="en-US" sz="3600" b="1" u="sng" smtClean="0">
                <a:solidFill>
                  <a:srgbClr val="002060"/>
                </a:solidFill>
              </a:rPr>
              <a:t>udruživanjem većeg broja potrošača</a:t>
            </a:r>
            <a:r>
              <a:rPr lang="en-US" sz="3600" b="1" smtClean="0">
                <a:solidFill>
                  <a:srgbClr val="002060"/>
                </a:solidFill>
              </a:rPr>
              <a:t>, sa ciljem ostvarivanja povoljnijih uslova nabavke</a:t>
            </a:r>
          </a:p>
          <a:p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21163"/>
            <a:ext cx="38735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17. Državni trgovački lanci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313"/>
            <a:ext cx="8686800" cy="4595812"/>
          </a:xfr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Državni trgovački lanci se javljaju u prometu vojnih proizvoda i proizvoda monoposkog značaja, kada država ne dopušta obavljanje prometa ovih proizvoda privatnim trgovinskim firmama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443413"/>
            <a:ext cx="241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465638"/>
            <a:ext cx="21066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63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1. Koje mesto ima maloprodaja u kanalima marketinga</a:t>
            </a:r>
            <a:r>
              <a:rPr lang="sr-Latn-RS" b="1"/>
              <a:t>?</a:t>
            </a:r>
            <a:br>
              <a:rPr lang="sr-Latn-RS" b="1"/>
            </a:b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76475"/>
            <a:ext cx="8686800" cy="3803650"/>
          </a:xfrm>
        </p:spPr>
        <p:txBody>
          <a:bodyPr/>
          <a:lstStyle/>
          <a:p>
            <a:endParaRPr lang="en-US" sz="4000" b="1" smtClean="0"/>
          </a:p>
          <a:p>
            <a:r>
              <a:rPr lang="en-US" sz="4000" b="1" smtClean="0">
                <a:solidFill>
                  <a:srgbClr val="002060"/>
                </a:solidFill>
              </a:rPr>
              <a:t>Maloprodaj je poslednja karika u kanalima marketinga koja povezuje proizvodnju i potrošnju.</a:t>
            </a:r>
          </a:p>
          <a:p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18. Komisionar - Agent maloprodaje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/>
              <a:t>KOMISIONAR</a:t>
            </a:r>
            <a:r>
              <a:rPr lang="en-US" b="1" smtClean="0"/>
              <a:t> je agent maloprodaje koji posluje u svoje ime i za tuđ račun</a:t>
            </a:r>
          </a:p>
          <a:p>
            <a:r>
              <a:rPr lang="en-US" b="1" smtClean="0"/>
              <a:t>On prodaje tuđu robu za određenu naknadu (proviziju)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300538"/>
            <a:ext cx="2952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19. Zastupnik - </a:t>
            </a:r>
            <a:r>
              <a:rPr lang="sr-Latn-RS"/>
              <a:t>Agent maloprodaje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002060"/>
                </a:solidFill>
              </a:rPr>
              <a:t>ZASTUPNIK</a:t>
            </a:r>
            <a:r>
              <a:rPr lang="en-US" b="1" smtClean="0">
                <a:solidFill>
                  <a:srgbClr val="002060"/>
                </a:solidFill>
              </a:rPr>
              <a:t> prodaje robu u tuđe ime i za tuđ račun</a:t>
            </a:r>
          </a:p>
          <a:p>
            <a:r>
              <a:rPr lang="en-US" b="1" smtClean="0">
                <a:solidFill>
                  <a:srgbClr val="002060"/>
                </a:solidFill>
              </a:rPr>
              <a:t>Dovodi u kontakt vlasnika robe i kupca, a zauslugu prima određenu naknadu (proviziju)</a:t>
            </a:r>
          </a:p>
          <a:p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329113"/>
            <a:ext cx="2881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329113"/>
            <a:ext cx="33718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KRAJ</a:t>
            </a:r>
            <a:endParaRPr lang="sr-Latn-RS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2. Faktori razvoja maloprodaje 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Faktori razvoja maloprodaje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600" b="1">
                <a:solidFill>
                  <a:srgbClr val="002060"/>
                </a:solidFill>
              </a:rPr>
              <a:t> </a:t>
            </a:r>
            <a:r>
              <a:rPr lang="sr-Latn-RS" sz="3600" b="1" smtClean="0">
                <a:solidFill>
                  <a:srgbClr val="002060"/>
                </a:solidFill>
              </a:rPr>
              <a:t>  su uticaji iz okruženja,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600" b="1">
                <a:solidFill>
                  <a:srgbClr val="002060"/>
                </a:solidFill>
              </a:rPr>
              <a:t> </a:t>
            </a:r>
            <a:r>
              <a:rPr lang="sr-Latn-RS" sz="3600" b="1" smtClean="0">
                <a:solidFill>
                  <a:srgbClr val="002060"/>
                </a:solidFill>
              </a:rPr>
              <a:t>   kao što su: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RAST TRŽNJE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TEHNIČKO TEHNOLOŠKI RAZVOJ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RAZVOJ INFORMACIONIH TEHNOLOGIJA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UKIDANJE POLITIČKIH BARIJERA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12553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3. Tendencije razvoja maloprodaje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Tendencije razvoja maloprodaje su: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POVEĆANJE VELIČINE MALOPRODAJNIH PREDUZEĆA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POVEĆANJE PROSEČNE VELIČINE PRODAVNICA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PORAST KOOPERACIJA(saradnje) i INTEGRACIJA (spajanja) U MALOPRODAJI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RAZVOJ VERTIKALNIH ODNOSA SARADNJE (povezivanje maloprodaje, veleprodaje i proizvođača)</a:t>
            </a:r>
            <a:endParaRPr lang="sr-Latn-R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4. U čemu se ogleda značaj maloprodaje?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700213"/>
            <a:ext cx="8686800" cy="38750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Značaj maloprodaje se ogleda u više funkcija, od kojih su najznačajnije: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70C0"/>
                </a:solidFill>
              </a:rPr>
              <a:t>EKONOMSKA FUNKCIJA </a:t>
            </a:r>
            <a:r>
              <a:rPr lang="sr-Latn-RS" b="1" smtClean="0">
                <a:solidFill>
                  <a:srgbClr val="002060"/>
                </a:solidFill>
              </a:rPr>
              <a:t>– maloprodaja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b="1">
                <a:solidFill>
                  <a:srgbClr val="002060"/>
                </a:solidFill>
              </a:rPr>
              <a:t> </a:t>
            </a:r>
            <a:r>
              <a:rPr lang="sr-Latn-RS" b="1" smtClean="0">
                <a:solidFill>
                  <a:srgbClr val="002060"/>
                </a:solidFill>
              </a:rPr>
              <a:t>   omogućuje plasman roba i usluga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70C0"/>
                </a:solidFill>
              </a:rPr>
              <a:t>SOSIJALNA FUNKCIJA </a:t>
            </a:r>
            <a:r>
              <a:rPr lang="sr-Latn-RS" b="1" smtClean="0">
                <a:solidFill>
                  <a:srgbClr val="002060"/>
                </a:solidFill>
              </a:rPr>
              <a:t>- </a:t>
            </a:r>
            <a:r>
              <a:rPr lang="sr-Latn-RS" b="1">
                <a:solidFill>
                  <a:srgbClr val="002060"/>
                </a:solidFill>
              </a:rPr>
              <a:t>maloprodaja </a:t>
            </a:r>
            <a:r>
              <a:rPr lang="sr-Latn-RS" b="1" smtClean="0">
                <a:solidFill>
                  <a:srgbClr val="002060"/>
                </a:solidFill>
              </a:rPr>
              <a:t>omogućava zapošljavanje velikog broja ljudi.</a:t>
            </a:r>
            <a:endParaRPr lang="sr-Latn-RS" b="1">
              <a:solidFill>
                <a:srgbClr val="00206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5043488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5. Ko su nosioci maloprodaje?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16113"/>
            <a:ext cx="8686800" cy="4164012"/>
          </a:xfrm>
        </p:spPr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</a:rPr>
              <a:t>Nosioci maloprodaje mogu biti:</a:t>
            </a:r>
          </a:p>
          <a:p>
            <a:r>
              <a:rPr lang="en-US" sz="4000" b="1" smtClean="0">
                <a:solidFill>
                  <a:srgbClr val="002060"/>
                </a:solidFill>
              </a:rPr>
              <a:t>PROIZVOĐAČI</a:t>
            </a:r>
          </a:p>
          <a:p>
            <a:r>
              <a:rPr lang="en-US" sz="4000" b="1" smtClean="0">
                <a:solidFill>
                  <a:srgbClr val="002060"/>
                </a:solidFill>
              </a:rPr>
              <a:t>TRGOVCI</a:t>
            </a:r>
          </a:p>
          <a:p>
            <a:r>
              <a:rPr lang="en-US" sz="4000" b="1" smtClean="0">
                <a:solidFill>
                  <a:srgbClr val="002060"/>
                </a:solidFill>
              </a:rPr>
              <a:t>AGENTI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573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6. Koje su strategije proizvođača kao nosioca maloprodaje?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683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b="1" smtClean="0">
                <a:solidFill>
                  <a:srgbClr val="002060"/>
                </a:solidFill>
              </a:rPr>
              <a:t>Proizvođači koji samostalno organizuju maloprodaju imaju na raspolaganju tri strategije prodaje: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b="1" smtClean="0">
                <a:solidFill>
                  <a:srgbClr val="002060"/>
                </a:solidFill>
              </a:rPr>
              <a:t>1. isključivo </a:t>
            </a:r>
            <a:r>
              <a:rPr lang="sr-Latn-RS" b="1" u="sng" smtClean="0">
                <a:solidFill>
                  <a:srgbClr val="002060"/>
                </a:solidFill>
              </a:rPr>
              <a:t>u svojoj maloprodajnoj mreži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b="1" smtClean="0">
                <a:solidFill>
                  <a:srgbClr val="002060"/>
                </a:solidFill>
              </a:rPr>
              <a:t>2. </a:t>
            </a:r>
            <a:r>
              <a:rPr lang="sr-Latn-RS" b="1" u="sng" smtClean="0">
                <a:solidFill>
                  <a:srgbClr val="002060"/>
                </a:solidFill>
              </a:rPr>
              <a:t>Dualni kanali prodaje </a:t>
            </a:r>
            <a:r>
              <a:rPr lang="sr-Latn-RS" b="1" smtClean="0">
                <a:solidFill>
                  <a:srgbClr val="002060"/>
                </a:solidFill>
              </a:rPr>
              <a:t>– prodaja u svojoj maloprodajnoj mreži i preko drugih trgovaca na malo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b="1" smtClean="0">
                <a:solidFill>
                  <a:srgbClr val="002060"/>
                </a:solidFill>
              </a:rPr>
              <a:t>3. Prodaja preko  </a:t>
            </a:r>
            <a:r>
              <a:rPr lang="sr-Latn-RS" b="1" u="sng" smtClean="0">
                <a:solidFill>
                  <a:srgbClr val="002060"/>
                </a:solidFill>
              </a:rPr>
              <a:t>specijalizovanih maloprodavaca</a:t>
            </a:r>
            <a:endParaRPr lang="sr-Latn-RS" b="1" u="sng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7. Koji su osnovni oblici organizovanja maloprodaje?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686800" cy="44640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Osnovni oblici organizovanja maloprodaje su: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MALI I NEZAVISNI DETALJISTI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UJEDINJENI LANCI I KORPORACIJE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UGOVORNI LANCI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POTROŠAČKE KOOPERATIVE – ZADRUGE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r-Latn-RS" sz="3600" b="1" smtClean="0">
                <a:solidFill>
                  <a:srgbClr val="002060"/>
                </a:solidFill>
              </a:rPr>
              <a:t>DRŽAVNI TRGOVAČKI LANCI</a:t>
            </a:r>
            <a:endParaRPr lang="sr-Latn-RS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mtClean="0"/>
              <a:t>8. Ko su mali i nezavisni detaljisti?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686800" cy="4019550"/>
          </a:xfr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Mali i nezavisni detaljisti su pravno i ekonomski samostalne institucije, najčešće sa jednim maloprodajnim objektom. </a:t>
            </a:r>
          </a:p>
          <a:p>
            <a:r>
              <a:rPr lang="en-US" sz="3600" b="1" smtClean="0">
                <a:solidFill>
                  <a:srgbClr val="002060"/>
                </a:solidFill>
              </a:rPr>
              <a:t>(STR – samostalne trgovinske radnje)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724400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408</Words>
  <Application>Microsoft Office PowerPoint</Application>
  <PresentationFormat>On-screen Show (4:3)</PresentationFormat>
  <Paragraphs>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Franklin Gothic Book</vt:lpstr>
      <vt:lpstr>Arial</vt:lpstr>
      <vt:lpstr>Franklin Gothic Medium</vt:lpstr>
      <vt:lpstr>Wingdings 2</vt:lpstr>
      <vt:lpstr>Calibri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POJAM MALOPRODAJE   I NOSIOCI MALOPRODAJE</dc:title>
  <dc:creator>Snežana</dc:creator>
  <cp:lastModifiedBy>predrag</cp:lastModifiedBy>
  <cp:revision>26</cp:revision>
  <dcterms:created xsi:type="dcterms:W3CDTF">2019-10-14T13:59:33Z</dcterms:created>
  <dcterms:modified xsi:type="dcterms:W3CDTF">2019-10-22T19:25:33Z</dcterms:modified>
</cp:coreProperties>
</file>